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30279975" cy="42808525"/>
  <p:notesSz cx="7099300" cy="10234613"/>
  <p:defaultTextStyle>
    <a:defPPr>
      <a:defRPr lang="fr-FR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A2C9"/>
    <a:srgbClr val="5A4694"/>
    <a:srgbClr val="00B1AE"/>
    <a:srgbClr val="C69200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23" autoAdjust="0"/>
    <p:restoredTop sz="94698" autoAdjust="0"/>
  </p:normalViewPr>
  <p:slideViewPr>
    <p:cSldViewPr>
      <p:cViewPr varScale="1">
        <p:scale>
          <a:sx n="10" d="100"/>
          <a:sy n="10" d="100"/>
        </p:scale>
        <p:origin x="1530" y="222"/>
      </p:cViewPr>
      <p:guideLst>
        <p:guide orient="horz" pos="13483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6" tIns="49523" rIns="99046" bIns="49523" rtlCol="0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6" tIns="49523" rIns="99046" bIns="49523" rtlCol="0"/>
          <a:lstStyle>
            <a:lvl1pPr algn="r">
              <a:defRPr sz="1300"/>
            </a:lvl1pPr>
          </a:lstStyle>
          <a:p>
            <a:fld id="{F71FC594-E5B4-45B8-A08F-849BE30E0104}" type="datetimeFigureOut">
              <a:rPr lang="fr-CH" smtClean="0"/>
              <a:t>08.06.2018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1279525"/>
            <a:ext cx="2444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6" tIns="49523" rIns="99046" bIns="49523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6" tIns="49523" rIns="99046" bIns="49523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6" tIns="49523" rIns="99046" bIns="49523" rtlCol="0" anchor="b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6" tIns="49523" rIns="99046" bIns="49523" rtlCol="0" anchor="b"/>
          <a:lstStyle>
            <a:lvl1pPr algn="r">
              <a:defRPr sz="1300"/>
            </a:lvl1pPr>
          </a:lstStyle>
          <a:p>
            <a:fld id="{44947B1B-B51D-4F3D-835F-1FE20FBA77B1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91379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47B1B-B51D-4F3D-835F-1FE20FBA77B1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59531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pPr/>
              <a:t>08.06.2018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7065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pPr/>
              <a:t>08.06.2018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188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pPr/>
              <a:t>08.06.2018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6589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pPr/>
              <a:t>08.06.2018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07810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pPr/>
              <a:t>08.06.2018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7475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pPr/>
              <a:t>08.06.2018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2337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pPr/>
              <a:t>08.06.2018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2607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pPr/>
              <a:t>08.06.2018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2028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pPr/>
              <a:t>08.06.2018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5628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pPr/>
              <a:t>08.06.2018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0012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pPr/>
              <a:t>08.06.2018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133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5A451-AE96-48FF-8B39-B683EF0913A9}" type="datetimeFigureOut">
              <a:rPr lang="fr-CH" smtClean="0"/>
              <a:pPr/>
              <a:t>08.06.2018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C7945-9B6C-4A53-BC3D-06A4A9DAFCA0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0926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/>
          <p:cNvSpPr/>
          <p:nvPr/>
        </p:nvSpPr>
        <p:spPr>
          <a:xfrm>
            <a:off x="-14334" y="22212300"/>
            <a:ext cx="30276001" cy="16321758"/>
          </a:xfrm>
          <a:prstGeom prst="rect">
            <a:avLst/>
          </a:prstGeom>
          <a:gradFill flip="none" rotWithShape="1">
            <a:gsLst>
              <a:gs pos="100000">
                <a:srgbClr val="ACA2C9">
                  <a:tint val="66000"/>
                  <a:satMod val="160000"/>
                </a:srgbClr>
              </a:gs>
              <a:gs pos="50000">
                <a:srgbClr val="ACA2C9">
                  <a:tint val="44500"/>
                  <a:satMod val="160000"/>
                </a:srgb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975" y="-19954"/>
            <a:ext cx="30276000" cy="4280400"/>
          </a:xfrm>
          <a:prstGeom prst="rect">
            <a:avLst/>
          </a:prstGeom>
          <a:solidFill>
            <a:srgbClr val="00B1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TextBox 3"/>
          <p:cNvSpPr txBox="1"/>
          <p:nvPr/>
        </p:nvSpPr>
        <p:spPr>
          <a:xfrm>
            <a:off x="7102755" y="755964"/>
            <a:ext cx="1607446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2000" dirty="0" smtClean="0">
                <a:solidFill>
                  <a:schemeClr val="bg1"/>
                </a:solidFill>
                <a:latin typeface="Arial Black" pitchFamily="34" charset="0"/>
              </a:rPr>
              <a:t>Apprendre la CFAO</a:t>
            </a:r>
          </a:p>
          <a:p>
            <a:pPr algn="ctr"/>
            <a:r>
              <a:rPr lang="fr-CH" sz="6000" dirty="0" smtClean="0">
                <a:solidFill>
                  <a:schemeClr val="bg1"/>
                </a:solidFill>
                <a:latin typeface="Arial Black" pitchFamily="34" charset="0"/>
              </a:rPr>
              <a:t>http://edutechwiki.unige.ch/fr/cfao 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12256981" y="31288216"/>
            <a:ext cx="6120000" cy="101765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0000" rIns="180000" rtlCol="0">
            <a:spAutoFit/>
          </a:bodyPr>
          <a:lstStyle/>
          <a:p>
            <a:pPr algn="ctr"/>
            <a:r>
              <a:rPr lang="fr-CH" sz="6000" dirty="0" smtClean="0">
                <a:latin typeface="Arial Black" pitchFamily="34" charset="0"/>
              </a:rPr>
              <a:t>dessiner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2256981" y="29764552"/>
            <a:ext cx="6120000" cy="10156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0000" rIns="180000" rtlCol="0">
            <a:spAutoFit/>
          </a:bodyPr>
          <a:lstStyle/>
          <a:p>
            <a:pPr algn="ctr"/>
            <a:r>
              <a:rPr lang="fr-CH" sz="6000" dirty="0" smtClean="0">
                <a:latin typeface="Arial Black" pitchFamily="34" charset="0"/>
              </a:rPr>
              <a:t>programmer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423891" y="25469286"/>
            <a:ext cx="6120000" cy="10156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0000" rIns="180000" rtlCol="0">
            <a:spAutoFit/>
          </a:bodyPr>
          <a:lstStyle/>
          <a:p>
            <a:pPr algn="ctr"/>
            <a:r>
              <a:rPr lang="fr-CH" sz="6000" dirty="0" smtClean="0">
                <a:latin typeface="Arial Black" pitchFamily="34" charset="0"/>
              </a:rPr>
              <a:t>analyser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2701507" y="28729718"/>
            <a:ext cx="6120000" cy="10156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0000" rIns="180000" rtlCol="0">
            <a:spAutoFit/>
          </a:bodyPr>
          <a:lstStyle/>
          <a:p>
            <a:pPr algn="ctr"/>
            <a:r>
              <a:rPr lang="fr-CH" sz="6000" dirty="0" smtClean="0">
                <a:latin typeface="Arial Black" pitchFamily="34" charset="0"/>
              </a:rPr>
              <a:t>artéfact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423891" y="29681022"/>
            <a:ext cx="6120000" cy="10156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0000" rIns="180000" rtlCol="0">
            <a:spAutoFit/>
          </a:bodyPr>
          <a:lstStyle/>
          <a:p>
            <a:pPr algn="ctr"/>
            <a:r>
              <a:rPr lang="fr-CH" sz="6000" dirty="0" smtClean="0">
                <a:latin typeface="Arial Black" pitchFamily="34" charset="0"/>
              </a:rPr>
              <a:t>spécifier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2256981" y="28210438"/>
            <a:ext cx="6120000" cy="10461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0000" rIns="180000" rtlCol="0">
            <a:spAutoFit/>
          </a:bodyPr>
          <a:lstStyle/>
          <a:p>
            <a:pPr algn="ctr"/>
            <a:r>
              <a:rPr lang="fr-CH" sz="6000" dirty="0" smtClean="0">
                <a:latin typeface="Arial Black" pitchFamily="34" charset="0"/>
              </a:rPr>
              <a:t>configurer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2256981" y="24840115"/>
            <a:ext cx="6120000" cy="286232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0000" rIns="180000" rtlCol="0">
            <a:spAutoFit/>
          </a:bodyPr>
          <a:lstStyle/>
          <a:p>
            <a:pPr algn="ctr"/>
            <a:r>
              <a:rPr lang="fr-CH" sz="6000" dirty="0" smtClean="0">
                <a:latin typeface="Arial Black" pitchFamily="34" charset="0"/>
              </a:rPr>
              <a:t>maîtriser une chaîne d’outils</a:t>
            </a:r>
            <a:endParaRPr lang="en-US" sz="6000" dirty="0">
              <a:latin typeface="Arial Black" pitchFamily="34" charset="0"/>
            </a:endParaRPr>
          </a:p>
        </p:txBody>
      </p:sp>
      <p:cxnSp>
        <p:nvCxnSpPr>
          <p:cNvPr id="102" name="Straight Connector 101"/>
          <p:cNvCxnSpPr/>
          <p:nvPr/>
        </p:nvCxnSpPr>
        <p:spPr bwMode="auto">
          <a:xfrm flipV="1">
            <a:off x="1423891" y="33223015"/>
            <a:ext cx="27146440" cy="18353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8623299" y="22988438"/>
            <a:ext cx="130333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6000" i="1" dirty="0" smtClean="0">
                <a:latin typeface="Arial Black" pitchFamily="34" charset="0"/>
              </a:rPr>
              <a:t>Savoirs mis en action en CFAO</a:t>
            </a:r>
            <a:endParaRPr lang="en-US" sz="6000" i="1" dirty="0">
              <a:latin typeface="Arial Black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2701507" y="26279339"/>
            <a:ext cx="6120000" cy="19389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0000" rIns="180000" rtlCol="0">
            <a:spAutoFit/>
          </a:bodyPr>
          <a:lstStyle/>
          <a:p>
            <a:pPr algn="ctr"/>
            <a:r>
              <a:rPr lang="fr-CH" sz="6000" dirty="0" smtClean="0">
                <a:latin typeface="Arial Black" pitchFamily="34" charset="0"/>
              </a:rPr>
              <a:t>design</a:t>
            </a:r>
          </a:p>
          <a:p>
            <a:pPr algn="ctr"/>
            <a:r>
              <a:rPr lang="fr-CH" sz="6000" dirty="0">
                <a:latin typeface="Arial Black" pitchFamily="34" charset="0"/>
              </a:rPr>
              <a:t>à</a:t>
            </a:r>
            <a:r>
              <a:rPr lang="fr-CH" sz="6000" dirty="0" smtClean="0">
                <a:latin typeface="Arial Black" pitchFamily="34" charset="0"/>
              </a:rPr>
              <a:t> partager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105" name="Right Arrow 104"/>
          <p:cNvSpPr/>
          <p:nvPr/>
        </p:nvSpPr>
        <p:spPr bwMode="auto">
          <a:xfrm>
            <a:off x="8659267" y="27415225"/>
            <a:ext cx="2533182" cy="1612025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106" name="Right Arrow 105"/>
          <p:cNvSpPr/>
          <p:nvPr/>
        </p:nvSpPr>
        <p:spPr bwMode="auto">
          <a:xfrm>
            <a:off x="19532904" y="27415225"/>
            <a:ext cx="2533182" cy="1612025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11811608" y="36949345"/>
            <a:ext cx="66567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6000" i="1" dirty="0" smtClean="0">
                <a:latin typeface="Arial Black" pitchFamily="34" charset="0"/>
              </a:rPr>
              <a:t>Effets indirects</a:t>
            </a:r>
            <a:endParaRPr lang="en-US" sz="6000" i="1" dirty="0">
              <a:latin typeface="Arial Black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22282186" y="34711121"/>
            <a:ext cx="4929223" cy="101566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0000" rIns="180000" rtlCol="0">
            <a:spAutoFit/>
          </a:bodyPr>
          <a:lstStyle/>
          <a:p>
            <a:pPr algn="ctr"/>
            <a:r>
              <a:rPr lang="fr-CH" sz="6000" dirty="0" smtClean="0">
                <a:latin typeface="Arial Black" pitchFamily="34" charset="0"/>
              </a:rPr>
              <a:t>motivation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2066552" y="34267003"/>
            <a:ext cx="6500859" cy="19389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0000" rIns="180000" rtlCol="0">
            <a:spAutoFit/>
          </a:bodyPr>
          <a:lstStyle/>
          <a:p>
            <a:pPr algn="ctr"/>
            <a:r>
              <a:rPr lang="fr-CH" sz="6000" dirty="0" smtClean="0">
                <a:latin typeface="Arial Black" pitchFamily="34" charset="0"/>
              </a:rPr>
              <a:t>(vrais) savoirs</a:t>
            </a:r>
          </a:p>
          <a:p>
            <a:pPr algn="ctr"/>
            <a:r>
              <a:rPr lang="fr-CH" sz="6000" dirty="0" smtClean="0">
                <a:latin typeface="Arial Black" pitchFamily="34" charset="0"/>
              </a:rPr>
              <a:t>informatiques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455397" y="34267003"/>
            <a:ext cx="5182579" cy="19389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0000" rIns="180000" rtlCol="0">
            <a:spAutoFit/>
          </a:bodyPr>
          <a:lstStyle/>
          <a:p>
            <a:pPr algn="ctr"/>
            <a:r>
              <a:rPr lang="en-US" sz="6000" dirty="0" err="1">
                <a:latin typeface="Arial Black" pitchFamily="34" charset="0"/>
              </a:rPr>
              <a:t>g</a:t>
            </a:r>
            <a:r>
              <a:rPr lang="en-US" sz="6000" dirty="0" err="1" smtClean="0">
                <a:latin typeface="Arial Black" pitchFamily="34" charset="0"/>
              </a:rPr>
              <a:t>estion</a:t>
            </a:r>
            <a:r>
              <a:rPr lang="en-US" sz="6000" dirty="0" smtClean="0">
                <a:latin typeface="Arial Black" pitchFamily="34" charset="0"/>
              </a:rPr>
              <a:t> et interaction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111" name="Left-Right Arrow 110"/>
          <p:cNvSpPr/>
          <p:nvPr/>
        </p:nvSpPr>
        <p:spPr bwMode="auto">
          <a:xfrm rot="16200000">
            <a:off x="8375492" y="32511302"/>
            <a:ext cx="2763472" cy="1612025"/>
          </a:xfrm>
          <a:prstGeom prst="leftRightArrow">
            <a:avLst/>
          </a:prstGeom>
          <a:solidFill>
            <a:schemeClr val="accent2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112" name="Left-Right Arrow 111"/>
          <p:cNvSpPr/>
          <p:nvPr/>
        </p:nvSpPr>
        <p:spPr bwMode="auto">
          <a:xfrm rot="16200000">
            <a:off x="19659668" y="32511302"/>
            <a:ext cx="2763472" cy="1612025"/>
          </a:xfrm>
          <a:prstGeom prst="leftRightArrow">
            <a:avLst/>
          </a:prstGeom>
          <a:solidFill>
            <a:schemeClr val="accent2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423891" y="27113489"/>
            <a:ext cx="6120000" cy="193899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80000" rIns="180000" rtlCol="0">
            <a:spAutoFit/>
          </a:bodyPr>
          <a:lstStyle/>
          <a:p>
            <a:pPr algn="ctr"/>
            <a:r>
              <a:rPr lang="fr-CH" sz="6000" dirty="0" smtClean="0">
                <a:latin typeface="Arial Black" pitchFamily="34" charset="0"/>
              </a:rPr>
              <a:t>idées de design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566635" y="10321331"/>
            <a:ext cx="1700224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6000" dirty="0" smtClean="0"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9201996" y="9064104"/>
            <a:ext cx="151384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lang="fr-FR" sz="6000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3449" y="4973522"/>
            <a:ext cx="30276000" cy="175593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Rounded Rectangle 117"/>
          <p:cNvSpPr/>
          <p:nvPr/>
        </p:nvSpPr>
        <p:spPr>
          <a:xfrm>
            <a:off x="12802582" y="11711621"/>
            <a:ext cx="7920000" cy="3600000"/>
          </a:xfrm>
          <a:prstGeom prst="roundRect">
            <a:avLst/>
          </a:prstGeom>
          <a:solidFill>
            <a:srgbClr val="00B1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BAO - Broderie assistée par ordinateur </a:t>
            </a:r>
          </a:p>
        </p:txBody>
      </p:sp>
      <p:sp>
        <p:nvSpPr>
          <p:cNvPr id="125" name="Rounded Rectangle 124"/>
          <p:cNvSpPr/>
          <p:nvPr/>
        </p:nvSpPr>
        <p:spPr>
          <a:xfrm>
            <a:off x="3583891" y="13133251"/>
            <a:ext cx="7920000" cy="3600000"/>
          </a:xfrm>
          <a:prstGeom prst="roundRect">
            <a:avLst/>
          </a:prstGeom>
          <a:solidFill>
            <a:srgbClr val="00B1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Impression 3D</a:t>
            </a:r>
          </a:p>
        </p:txBody>
      </p:sp>
      <p:sp>
        <p:nvSpPr>
          <p:cNvPr id="126" name="Rounded Rectangle 125"/>
          <p:cNvSpPr/>
          <p:nvPr/>
        </p:nvSpPr>
        <p:spPr>
          <a:xfrm>
            <a:off x="8955987" y="17925850"/>
            <a:ext cx="7920000" cy="3600000"/>
          </a:xfrm>
          <a:prstGeom prst="roundRect">
            <a:avLst/>
          </a:prstGeom>
          <a:solidFill>
            <a:srgbClr val="00B1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Découpe de vinyle</a:t>
            </a:r>
            <a:br>
              <a:rPr lang="fr-FR" sz="6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</a:br>
            <a:r>
              <a:rPr lang="fr-FR" sz="6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tissus, carton, …</a:t>
            </a:r>
          </a:p>
        </p:txBody>
      </p:sp>
      <p:sp>
        <p:nvSpPr>
          <p:cNvPr id="132" name="Rounded Rectangle 131"/>
          <p:cNvSpPr/>
          <p:nvPr/>
        </p:nvSpPr>
        <p:spPr>
          <a:xfrm>
            <a:off x="18322186" y="16141267"/>
            <a:ext cx="7920000" cy="3600000"/>
          </a:xfrm>
          <a:prstGeom prst="roundRect">
            <a:avLst/>
          </a:prstGeom>
          <a:solidFill>
            <a:srgbClr val="00B1AE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fr-FR" sz="60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Découpe et gravure laser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383126" y="5706518"/>
            <a:ext cx="21513722" cy="5072098"/>
            <a:chOff x="2838910" y="6045092"/>
            <a:chExt cx="21513722" cy="5072098"/>
          </a:xfrm>
        </p:grpSpPr>
        <p:sp>
          <p:nvSpPr>
            <p:cNvPr id="122" name="Rounded Rectangle 121"/>
            <p:cNvSpPr/>
            <p:nvPr/>
          </p:nvSpPr>
          <p:spPr>
            <a:xfrm>
              <a:off x="5930265" y="8759736"/>
              <a:ext cx="18422367" cy="2357454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6000" dirty="0" smtClean="0">
                  <a:solidFill>
                    <a:schemeClr val="tx1"/>
                  </a:solidFill>
                  <a:latin typeface="Arial Black" pitchFamily="34" charset="0"/>
                  <a:cs typeface="Arial" pitchFamily="34" charset="0"/>
                </a:rPr>
                <a:t>CAO - Conception assistée par ordinateur</a:t>
              </a:r>
            </a:p>
          </p:txBody>
        </p:sp>
        <p:sp>
          <p:nvSpPr>
            <p:cNvPr id="123" name="Rounded Rectangle 122"/>
            <p:cNvSpPr/>
            <p:nvPr/>
          </p:nvSpPr>
          <p:spPr>
            <a:xfrm>
              <a:off x="5930265" y="6045092"/>
              <a:ext cx="18422367" cy="242889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6000" dirty="0" smtClean="0">
                  <a:solidFill>
                    <a:schemeClr val="tx1"/>
                  </a:solidFill>
                  <a:latin typeface="Arial Black" pitchFamily="34" charset="0"/>
                  <a:cs typeface="Arial" pitchFamily="34" charset="0"/>
                </a:rPr>
                <a:t>FAO - Fabrication assistée par ordinateur 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 rot="16200000">
              <a:off x="1517307" y="7366695"/>
              <a:ext cx="5072098" cy="242889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8800" dirty="0" smtClean="0">
                  <a:solidFill>
                    <a:schemeClr val="tx1"/>
                  </a:solidFill>
                  <a:latin typeface="Arial Black" pitchFamily="34" charset="0"/>
                  <a:cs typeface="Arial" pitchFamily="34" charset="0"/>
                </a:rPr>
                <a:t>CFAO</a:t>
              </a:r>
            </a:p>
          </p:txBody>
        </p:sp>
      </p:grpSp>
      <p:sp>
        <p:nvSpPr>
          <p:cNvPr id="43" name="ZoneTexte 4"/>
          <p:cNvSpPr txBox="1"/>
          <p:nvPr/>
        </p:nvSpPr>
        <p:spPr>
          <a:xfrm>
            <a:off x="429320" y="4659982"/>
            <a:ext cx="600967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CH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FACULTÉ DE PSYCHOLOGIE ET DES SCIENCES DE L’ÉDUCATION</a:t>
            </a:r>
          </a:p>
        </p:txBody>
      </p:sp>
      <p:sp>
        <p:nvSpPr>
          <p:cNvPr id="44" name="ZoneTexte 4"/>
          <p:cNvSpPr txBox="1"/>
          <p:nvPr/>
        </p:nvSpPr>
        <p:spPr>
          <a:xfrm>
            <a:off x="581720" y="4812382"/>
            <a:ext cx="600967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CH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FACULTÉ DE PSYCHOLOGIE ET DES SCIENCES DE L’ÉDUCATION</a:t>
            </a:r>
          </a:p>
        </p:txBody>
      </p:sp>
      <p:pic>
        <p:nvPicPr>
          <p:cNvPr id="39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" y="38584333"/>
            <a:ext cx="30278387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202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84</Words>
  <Application>Microsoft Office PowerPoint</Application>
  <PresentationFormat>Personnalisé</PresentationFormat>
  <Paragraphs>28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MONNIN</dc:creator>
  <cp:lastModifiedBy>Lydie Boufflers</cp:lastModifiedBy>
  <cp:revision>51</cp:revision>
  <cp:lastPrinted>2018-06-07T14:04:44Z</cp:lastPrinted>
  <dcterms:created xsi:type="dcterms:W3CDTF">2011-11-23T15:39:26Z</dcterms:created>
  <dcterms:modified xsi:type="dcterms:W3CDTF">2018-06-08T07:14:35Z</dcterms:modified>
</cp:coreProperties>
</file>