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CA778-6FD4-47F0-AEFF-8BBD06175247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0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50CC7-E606-4751-A3A2-219EB779DF1F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5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EB284-4989-45FA-9B32-74A1F0C43185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1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B70A7-02B0-465C-AC3E-BA69D6A1AFBB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7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6D945-9D32-4149-B114-E2CB1D076581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6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AF0-9F94-4344-9963-71DB19D7A017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68861-45C0-4137-86D9-5F562326EAF6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6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6A1AD-3F54-4D0C-895E-5E4F14E14B60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5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03E3-5C0A-498F-962E-414670E5F5BE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21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9F5A-2C4A-4028-8C32-E9E081CCFD64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1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8137D-D675-45A2-9DE9-1185E159152C}" type="slidenum">
              <a:rPr lang="fr-CH" alt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6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 smtClean="0"/>
              <a:t>Cliquez pour modifier les styles du texte du masque</a:t>
            </a:r>
          </a:p>
          <a:p>
            <a:pPr lvl="1"/>
            <a:r>
              <a:rPr lang="fr-CH" altLang="fr-FR" smtClean="0"/>
              <a:t>Deuxième niveau</a:t>
            </a:r>
          </a:p>
          <a:p>
            <a:pPr lvl="2"/>
            <a:r>
              <a:rPr lang="fr-CH" altLang="fr-FR" smtClean="0"/>
              <a:t>Troisième niveau</a:t>
            </a:r>
          </a:p>
          <a:p>
            <a:pPr lvl="3"/>
            <a:r>
              <a:rPr lang="fr-CH" altLang="fr-FR" smtClean="0"/>
              <a:t>Quatrième niveau</a:t>
            </a:r>
          </a:p>
          <a:p>
            <a:pPr lvl="4"/>
            <a:r>
              <a:rPr lang="fr-CH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CH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6DEB60-9CD3-426C-AA8B-F2BDB1F09A6A}" type="slidenum">
              <a:rPr lang="fr-CH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CH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30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1703389" y="188914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847851" y="188913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sz="3600" b="1">
                <a:solidFill>
                  <a:srgbClr val="000066"/>
                </a:solidFill>
                <a:latin typeface="Comic Sans MS" panose="030F0702030302020204" pitchFamily="66" charset="0"/>
              </a:rPr>
              <a:t>Plaies – cicatrisation secondaire</a:t>
            </a:r>
            <a:endParaRPr lang="fr-CH" altLang="fr-FR" b="1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292" name="Espace réservé du contenu 5" descr="phase-inflammatoire-fr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205039"/>
            <a:ext cx="54737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703389" y="1052514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19288" y="1123950"/>
            <a:ext cx="842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b="1">
                <a:solidFill>
                  <a:srgbClr val="660066"/>
                </a:solidFill>
                <a:latin typeface="Comic Sans MS" panose="030F0702030302020204" pitchFamily="66" charset="0"/>
              </a:rPr>
              <a:t>1.   </a:t>
            </a:r>
            <a:r>
              <a:rPr lang="fr-CH" altLang="fr-FR" sz="2400" b="1">
                <a:solidFill>
                  <a:srgbClr val="660066"/>
                </a:solidFill>
                <a:latin typeface="Comic Sans MS" panose="030F0702030302020204" pitchFamily="66" charset="0"/>
              </a:rPr>
              <a:t>Phase d’exsudation/inflammatoire/nettoyage</a:t>
            </a: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7248525" y="1916114"/>
            <a:ext cx="3240088" cy="4524375"/>
          </a:xfrm>
          <a:prstGeom prst="rect">
            <a:avLst/>
          </a:prstGeom>
          <a:solidFill>
            <a:srgbClr val="E7F4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CH" altLang="fr-FR">
                <a:solidFill>
                  <a:srgbClr val="000000"/>
                </a:solidFill>
                <a:latin typeface="Comic Sans MS" panose="030F0702030302020204" pitchFamily="66" charset="0"/>
              </a:rPr>
              <a:t>Ecoulements de sang et sérosité comblent la plaie, vaso-constriction et coagulation, défense contre les germes, œdème.</a:t>
            </a:r>
            <a:endParaRPr lang="fr-CH" altLang="fr-FR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1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703389" y="188914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847851" y="188913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sz="3600" b="1">
                <a:solidFill>
                  <a:srgbClr val="000066"/>
                </a:solidFill>
                <a:latin typeface="Comic Sans MS" panose="030F0702030302020204" pitchFamily="66" charset="0"/>
              </a:rPr>
              <a:t>Plaies - cicatrisation</a:t>
            </a:r>
            <a:endParaRPr lang="fr-CH" altLang="fr-FR" b="1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AutoShape 2"/>
          <p:cNvSpPr>
            <a:spLocks noChangeArrowheads="1"/>
          </p:cNvSpPr>
          <p:nvPr/>
        </p:nvSpPr>
        <p:spPr bwMode="auto">
          <a:xfrm>
            <a:off x="1703389" y="1052514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1919288" y="1123950"/>
            <a:ext cx="842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b="1">
                <a:solidFill>
                  <a:srgbClr val="660066"/>
                </a:solidFill>
                <a:latin typeface="Comic Sans MS" panose="030F0702030302020204" pitchFamily="66" charset="0"/>
              </a:rPr>
              <a:t>1.   Phase d’exsudation ou inflammatoire</a:t>
            </a:r>
          </a:p>
        </p:txBody>
      </p:sp>
      <p:pic>
        <p:nvPicPr>
          <p:cNvPr id="1741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4" y="2476501"/>
            <a:ext cx="4776787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08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703389" y="115889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847851" y="115888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sz="3600" b="1">
                <a:solidFill>
                  <a:srgbClr val="000066"/>
                </a:solidFill>
                <a:latin typeface="Comic Sans MS" panose="030F0702030302020204" pitchFamily="66" charset="0"/>
              </a:rPr>
              <a:t>Plaies - cicatrisation</a:t>
            </a:r>
            <a:endParaRPr lang="fr-CH" altLang="fr-FR" b="1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703389" y="908051"/>
            <a:ext cx="8785225" cy="11525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919288" y="908051"/>
            <a:ext cx="84248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6325" indent="-7143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b="1">
                <a:solidFill>
                  <a:srgbClr val="660066"/>
                </a:solidFill>
                <a:latin typeface="Comic Sans MS" panose="030F0702030302020204" pitchFamily="66" charset="0"/>
              </a:rPr>
              <a:t>2.	Phase de prolifération ou de bourgeonnement ou de granulation</a:t>
            </a:r>
          </a:p>
        </p:txBody>
      </p:sp>
      <p:pic>
        <p:nvPicPr>
          <p:cNvPr id="14342" name="Espace réservé du contenu 3" descr="phase-proliférative-fr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276476"/>
            <a:ext cx="556895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7391400" y="2205039"/>
            <a:ext cx="2952750" cy="4524375"/>
          </a:xfrm>
          <a:prstGeom prst="rect">
            <a:avLst/>
          </a:prstGeom>
          <a:solidFill>
            <a:srgbClr val="E7F4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CH" altLang="fr-FR">
                <a:solidFill>
                  <a:srgbClr val="000000"/>
                </a:solidFill>
                <a:latin typeface="Comic Sans MS" panose="030F0702030302020204" pitchFamily="66" charset="0"/>
              </a:rPr>
              <a:t>Création de nouveaux capillaires, tissu de granulation se forme, la plaie rétrécit et gagne en solidité.</a:t>
            </a:r>
            <a:endParaRPr lang="fr-CH" altLang="fr-FR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1703389" y="115889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847851" y="115888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sz="3600" b="1">
                <a:solidFill>
                  <a:srgbClr val="000066"/>
                </a:solidFill>
                <a:latin typeface="Comic Sans MS" panose="030F0702030302020204" pitchFamily="66" charset="0"/>
              </a:rPr>
              <a:t>Plaies - cicatrisation</a:t>
            </a:r>
            <a:endParaRPr lang="fr-CH" altLang="fr-FR" b="1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9460" name="AutoShape 2"/>
          <p:cNvSpPr>
            <a:spLocks noChangeArrowheads="1"/>
          </p:cNvSpPr>
          <p:nvPr/>
        </p:nvSpPr>
        <p:spPr bwMode="auto">
          <a:xfrm>
            <a:off x="1703389" y="908051"/>
            <a:ext cx="8785225" cy="11525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1919288" y="908051"/>
            <a:ext cx="84248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6325" indent="-7143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b="1">
                <a:solidFill>
                  <a:srgbClr val="660066"/>
                </a:solidFill>
                <a:latin typeface="Comic Sans MS" panose="030F0702030302020204" pitchFamily="66" charset="0"/>
              </a:rPr>
              <a:t>2.	Phase de prolifération ou de bourgeonnement ou de granulation</a:t>
            </a:r>
          </a:p>
        </p:txBody>
      </p:sp>
      <p:pic>
        <p:nvPicPr>
          <p:cNvPr id="1946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1" y="2781301"/>
            <a:ext cx="4024313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9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1703389" y="115889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847851" y="115888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sz="3600" b="1">
                <a:solidFill>
                  <a:srgbClr val="000066"/>
                </a:solidFill>
                <a:latin typeface="Comic Sans MS" panose="030F0702030302020204" pitchFamily="66" charset="0"/>
              </a:rPr>
              <a:t>Plaies - cicatrisation</a:t>
            </a:r>
            <a:endParaRPr lang="fr-CH" altLang="fr-FR" b="1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703389" y="908051"/>
            <a:ext cx="8785225" cy="11525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919288" y="908051"/>
            <a:ext cx="84248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6325" indent="-7143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b="1">
                <a:solidFill>
                  <a:srgbClr val="660066"/>
                </a:solidFill>
                <a:latin typeface="Comic Sans MS" panose="030F0702030302020204" pitchFamily="66" charset="0"/>
              </a:rPr>
              <a:t>3.	Phase de régénération ou de remodelage ou de maturation</a:t>
            </a:r>
          </a:p>
        </p:txBody>
      </p:sp>
      <p:pic>
        <p:nvPicPr>
          <p:cNvPr id="16390" name="Espace réservé du contenu 7" descr="phase-remodelag-fr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420939"/>
            <a:ext cx="5280025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7104063" y="2133600"/>
            <a:ext cx="3384550" cy="4522788"/>
          </a:xfrm>
          <a:prstGeom prst="rect">
            <a:avLst/>
          </a:prstGeom>
          <a:solidFill>
            <a:srgbClr val="E7F4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CH" altLang="fr-FR">
                <a:solidFill>
                  <a:srgbClr val="000000"/>
                </a:solidFill>
                <a:latin typeface="Comic Sans MS" panose="030F0702030302020204" pitchFamily="66" charset="0"/>
              </a:rPr>
              <a:t>La plaie se comble depuis le fond grâce aux fibres collagène, épithélisation, épidermisation sur le tissu conjonctif cicatriciel.</a:t>
            </a:r>
            <a:endParaRPr lang="fr-CH" altLang="fr-FR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2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1703389" y="115889"/>
            <a:ext cx="8785225" cy="7191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847851" y="115888"/>
            <a:ext cx="8424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sz="3600" b="1">
                <a:solidFill>
                  <a:srgbClr val="000066"/>
                </a:solidFill>
                <a:latin typeface="Comic Sans MS" panose="030F0702030302020204" pitchFamily="66" charset="0"/>
              </a:rPr>
              <a:t>Plaies - cicatrisation</a:t>
            </a:r>
            <a:endParaRPr lang="fr-CH" altLang="fr-FR" b="1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8" name="AutoShape 2"/>
          <p:cNvSpPr>
            <a:spLocks noChangeArrowheads="1"/>
          </p:cNvSpPr>
          <p:nvPr/>
        </p:nvSpPr>
        <p:spPr bwMode="auto">
          <a:xfrm>
            <a:off x="1703389" y="908051"/>
            <a:ext cx="8785225" cy="11525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1919288" y="908051"/>
            <a:ext cx="84248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6325" indent="-7143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fr-CH" altLang="fr-FR" b="1">
                <a:solidFill>
                  <a:srgbClr val="660066"/>
                </a:solidFill>
                <a:latin typeface="Comic Sans MS" panose="030F0702030302020204" pitchFamily="66" charset="0"/>
              </a:rPr>
              <a:t>3.	Phase de régénération ou de remodelage ,épithélialisation</a:t>
            </a:r>
          </a:p>
        </p:txBody>
      </p:sp>
      <p:pic>
        <p:nvPicPr>
          <p:cNvPr id="21510" name="Picture 12" descr="ephitelialis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2420938"/>
            <a:ext cx="6400800" cy="383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 smtClean="0"/>
              <a:t>Progression de la guérison </a:t>
            </a:r>
            <a:r>
              <a:rPr lang="fr-CH" altLang="fr-FR" sz="2000"/>
              <a:t>p128</a:t>
            </a:r>
          </a:p>
        </p:txBody>
      </p:sp>
      <p:pic>
        <p:nvPicPr>
          <p:cNvPr id="22531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417764"/>
            <a:ext cx="8229600" cy="2890837"/>
          </a:xfrm>
        </p:spPr>
      </p:pic>
    </p:spTree>
    <p:extLst>
      <p:ext uri="{BB962C8B-B14F-4D97-AF65-F5344CB8AC3E}">
        <p14:creationId xmlns:p14="http://schemas.microsoft.com/office/powerpoint/2010/main" val="3890267457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Grand écran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Progression de la guérison p128</vt:lpstr>
    </vt:vector>
  </TitlesOfParts>
  <Company>Ecole de soins et santé communautaire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Roger Matthieu</dc:creator>
  <cp:lastModifiedBy>Roger Matthieu</cp:lastModifiedBy>
  <cp:revision>1</cp:revision>
  <dcterms:created xsi:type="dcterms:W3CDTF">2020-04-09T07:50:51Z</dcterms:created>
  <dcterms:modified xsi:type="dcterms:W3CDTF">2020-04-09T07:51:22Z</dcterms:modified>
</cp:coreProperties>
</file>