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autoCompressPictures="0" conformance="strict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5" r:id="rId6"/>
    <p:sldId id="258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8.988%" autoAdjust="0"/>
    <p:restoredTop sz="94.66%"/>
  </p:normalViewPr>
  <p:slideViewPr>
    <p:cSldViewPr snapToGrid="0">
      <p:cViewPr varScale="1">
        <p:scale>
          <a:sx n="74" d="100"/>
          <a:sy n="74" d="100"/>
        </p:scale>
        <p:origin x="4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presProps" Target="pres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notesMaster" Target="notesMasters/notesMaster1.xml"/><Relationship Id="rId2" Type="http://purl.oclc.org/ooxml/officeDocument/relationships/slide" Target="slides/slide1.xml"/><Relationship Id="rId16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theme" Target="theme/theme1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purl.oclc.org/ooxml/officeDocument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purl.oclc.org/ooxml/officeDocument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purl.oclc.org/ooxml/drawingml/chart" xmlns:a="http://purl.oclc.org/ooxml/drawingml/main" xmlns:r="http://purl.oclc.org/ooxml/officeDocument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dirty="0" smtClean="0"/>
              <a:t>Outils</a:t>
            </a:r>
            <a:r>
              <a:rPr lang="fr-CH" baseline="0%" dirty="0" smtClean="0"/>
              <a:t> utilisés</a:t>
            </a:r>
            <a:endParaRPr lang="fr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MOY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10</c:v>
                </c:pt>
                <c:pt idx="1">
                  <c:v>75</c:v>
                </c:pt>
                <c:pt idx="2">
                  <c:v>15</c:v>
                </c:pt>
                <c:pt idx="3">
                  <c:v>95</c:v>
                </c:pt>
                <c:pt idx="4">
                  <c:v>55</c:v>
                </c:pt>
                <c:pt idx="5">
                  <c:v>25</c:v>
                </c:pt>
                <c:pt idx="6">
                  <c:v>50</c:v>
                </c:pt>
                <c:pt idx="7">
                  <c:v>46.428571428571431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TEXTBOOK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MOY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90</c:v>
                </c:pt>
                <c:pt idx="1">
                  <c:v>25</c:v>
                </c:pt>
                <c:pt idx="2">
                  <c:v>85</c:v>
                </c:pt>
                <c:pt idx="3">
                  <c:v>5</c:v>
                </c:pt>
                <c:pt idx="4">
                  <c:v>45</c:v>
                </c:pt>
                <c:pt idx="5">
                  <c:v>75</c:v>
                </c:pt>
                <c:pt idx="6">
                  <c:v>50</c:v>
                </c:pt>
                <c:pt idx="7">
                  <c:v>53.571428571428569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151880"/>
        <c:axId val="296152272"/>
      </c:barChart>
      <c:catAx>
        <c:axId val="29615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152272"/>
        <c:crosses val="autoZero"/>
        <c:auto val="1"/>
        <c:lblAlgn val="ctr"/>
        <c:lblOffset val="100"/>
        <c:noMultiLvlLbl val="0"/>
      </c:catAx>
      <c:valAx>
        <c:axId val="29615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615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purl.oclc.org/ooxml/drawingml/chart" xmlns:a="http://purl.oclc.org/ooxml/drawingml/main" xmlns:r="http://purl.oclc.org/ooxml/officeDocument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9856567367151"/>
          <c:y val="7.8956687014326163E-2"/>
          <c:w val="0.49994934033884075"/>
          <c:h val="0.86175924327233"/>
        </c:manualLayout>
      </c:layout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100</c:v>
                </c:pt>
                <c:pt idx="1">
                  <c:v>80</c:v>
                </c:pt>
                <c:pt idx="2">
                  <c:v>0</c:v>
                </c:pt>
                <c:pt idx="3">
                  <c:v>45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10</c:v>
                </c:pt>
                <c:pt idx="3">
                  <c:v>80</c:v>
                </c:pt>
                <c:pt idx="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75</c:v>
                </c:pt>
                <c:pt idx="1">
                  <c:v>90</c:v>
                </c:pt>
                <c:pt idx="2">
                  <c:v>40</c:v>
                </c:pt>
                <c:pt idx="3">
                  <c:v>100</c:v>
                </c:pt>
                <c:pt idx="4">
                  <c:v>75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25</c:v>
                </c:pt>
                <c:pt idx="1">
                  <c:v>100</c:v>
                </c:pt>
                <c:pt idx="2">
                  <c:v>80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5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100</c:v>
                </c:pt>
                <c:pt idx="1">
                  <c:v>40</c:v>
                </c:pt>
                <c:pt idx="2">
                  <c:v>40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6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Feuil1!$G$2:$G$6</c:f>
              <c:numCache>
                <c:formatCode>General</c:formatCode>
                <c:ptCount val="5"/>
                <c:pt idx="0">
                  <c:v>25</c:v>
                </c:pt>
                <c:pt idx="1">
                  <c:v>10</c:v>
                </c:pt>
                <c:pt idx="2">
                  <c:v>80</c:v>
                </c:pt>
                <c:pt idx="3">
                  <c:v>80</c:v>
                </c:pt>
                <c:pt idx="4">
                  <c:v>50</c:v>
                </c:pt>
              </c:numCache>
            </c:numRef>
          </c:val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7</c:v>
                </c:pt>
              </c:strCache>
            </c:strRef>
          </c:tx>
          <c:spPr>
            <a:ln w="3175" cap="rnd">
              <a:solidFill>
                <a:schemeClr val="accent1">
                  <a:lumMod val="60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Feuil1!$H$2:$H$6</c:f>
              <c:numCache>
                <c:formatCode>General</c:formatCode>
                <c:ptCount val="5"/>
                <c:pt idx="0">
                  <c:v>60</c:v>
                </c:pt>
                <c:pt idx="1">
                  <c:v>70</c:v>
                </c:pt>
                <c:pt idx="2">
                  <c:v>40</c:v>
                </c:pt>
                <c:pt idx="3">
                  <c:v>80</c:v>
                </c:pt>
                <c:pt idx="4">
                  <c:v>75</c:v>
                </c:pt>
              </c:numCache>
            </c:numRef>
          </c:val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MOY</c:v>
                </c:pt>
              </c:strCache>
            </c:strRef>
          </c:tx>
          <c:spPr>
            <a:ln w="38100" cap="rnd">
              <a:solidFill>
                <a:schemeClr val="accent2">
                  <a:lumMod val="60%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Réalisabilité</c:v>
                </c:pt>
                <c:pt idx="1">
                  <c:v>Intérêt</c:v>
                </c:pt>
                <c:pt idx="2">
                  <c:v>Difficulté</c:v>
                </c:pt>
                <c:pt idx="3">
                  <c:v>Utilité</c:v>
                </c:pt>
                <c:pt idx="4">
                  <c:v>UserExp</c:v>
                </c:pt>
              </c:strCache>
            </c:strRef>
          </c:cat>
          <c:val>
            <c:numRef>
              <c:f>Feuil1!$I$2:$I$6</c:f>
              <c:numCache>
                <c:formatCode>General</c:formatCode>
                <c:ptCount val="5"/>
                <c:pt idx="0">
                  <c:v>69.285714285714292</c:v>
                </c:pt>
                <c:pt idx="1">
                  <c:v>68.571428571428569</c:v>
                </c:pt>
                <c:pt idx="2">
                  <c:v>41.428571428571431</c:v>
                </c:pt>
                <c:pt idx="3">
                  <c:v>83.571428571428569</c:v>
                </c:pt>
                <c:pt idx="4">
                  <c:v>71.428571428571431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824696"/>
        <c:axId val="294826656"/>
      </c:radarChart>
      <c:catAx>
        <c:axId val="29482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%"/>
                <a:lumOff val="85%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4826656"/>
        <c:crosses val="autoZero"/>
        <c:auto val="1"/>
        <c:lblAlgn val="ctr"/>
        <c:lblOffset val="100"/>
        <c:noMultiLvlLbl val="0"/>
      </c:catAx>
      <c:valAx>
        <c:axId val="2948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%"/>
                  <a:lumOff val="85%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4824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6184074181533965"/>
          <c:y val="0.28444763489999259"/>
          <c:w val="0.13815925818466041"/>
          <c:h val="0.49807254336104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colors2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style1.xml><?xml version="1.0" encoding="utf-8"?>
<cs:chartStyle xmlns:cs="http://schemas.microsoft.com/office/drawing/2012/chartStyle" xmlns:a="http://purl.oclc.org/ooxml/drawingml/main" id="201">
  <cs:axisTitle>
    <cs:lnRef idx="0"/>
    <cs:fillRef idx="0"/>
    <cs:effectRef idx="0"/>
    <cs:fontRef idx="minor">
      <a:schemeClr val="tx1">
        <a:lumMod val="65%"/>
        <a:lumOff val="35%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%"/>
          <a:lumOff val="35%"/>
        </a:schemeClr>
      </a:solidFill>
      <a:ln w="9525">
        <a:solidFill>
          <a:schemeClr val="tx1">
            <a:lumMod val="65%"/>
            <a:lumOff val="35%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%"/>
            <a:lumOff val="25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862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%"/>
            <a:lumOff val="85%"/>
          </a:schemeClr>
        </a:solidFill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purl.oclc.org/ooxml/drawingml/main" id="317">
  <cs:axisTitle>
    <cs:lnRef idx="0"/>
    <cs:fillRef idx="0"/>
    <cs:effectRef idx="0"/>
    <cs:fontRef idx="minor">
      <a:schemeClr val="tx1">
        <a:lumMod val="65%"/>
        <a:lumOff val="35%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%"/>
          <a:lumOff val="25%"/>
        </a:schemeClr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%"/>
            <a:lumOff val="50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862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39D205B1-742B-4A1B-869F-49E79494410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3F7C5F1C-2589-431A-8F85-5890EB107D40}">
      <dgm:prSet phldrT="[Texte]"/>
      <dgm:spPr/>
      <dgm:t>
        <a:bodyPr anchor="ctr" anchorCtr="0"/>
        <a:lstStyle/>
        <a:p>
          <a:r>
            <a:rPr lang="fr-CH" b="1" dirty="0" smtClean="0"/>
            <a:t>Imagerie radiologique</a:t>
          </a:r>
          <a:endParaRPr lang="fr-CH" b="1" dirty="0"/>
        </a:p>
      </dgm:t>
    </dgm:pt>
    <dgm:pt modelId="{67F54D30-9118-4293-8A4F-0FAD6825E458}" type="parTrans" cxnId="{9580727D-7D27-4AA5-9754-5C185C3F045A}">
      <dgm:prSet/>
      <dgm:spPr/>
      <dgm:t>
        <a:bodyPr/>
        <a:lstStyle/>
        <a:p>
          <a:endParaRPr lang="fr-CH"/>
        </a:p>
      </dgm:t>
    </dgm:pt>
    <dgm:pt modelId="{13F0DE50-CF8B-458C-8C72-6CE771417563}" type="sibTrans" cxnId="{9580727D-7D27-4AA5-9754-5C185C3F045A}">
      <dgm:prSet/>
      <dgm:spPr/>
      <dgm:t>
        <a:bodyPr/>
        <a:lstStyle/>
        <a:p>
          <a:endParaRPr lang="fr-CH"/>
        </a:p>
      </dgm:t>
    </dgm:pt>
    <dgm:pt modelId="{1F2D0E00-0E2A-459E-825A-87092DF5C813}">
      <dgm:prSet phldrT="[Texte]"/>
      <dgm:spPr/>
      <dgm:t>
        <a:bodyPr anchor="ctr" anchorCtr="0"/>
        <a:lstStyle/>
        <a:p>
          <a:r>
            <a:rPr lang="fr-CH" b="1" dirty="0" err="1" smtClean="0"/>
            <a:t>MagicBox</a:t>
          </a:r>
          <a:endParaRPr lang="fr-CH" b="1" dirty="0"/>
        </a:p>
      </dgm:t>
    </dgm:pt>
    <dgm:pt modelId="{223FA4F9-6123-45A0-9CE2-DAFBB33415AC}" type="parTrans" cxnId="{4BDE9DC2-27F7-44D0-861D-5045921AABA8}">
      <dgm:prSet/>
      <dgm:spPr/>
      <dgm:t>
        <a:bodyPr/>
        <a:lstStyle/>
        <a:p>
          <a:endParaRPr lang="fr-CH"/>
        </a:p>
      </dgm:t>
    </dgm:pt>
    <dgm:pt modelId="{EC875163-DAFC-41D5-BC5A-ED15E1A31E52}" type="sibTrans" cxnId="{4BDE9DC2-27F7-44D0-861D-5045921AABA8}">
      <dgm:prSet/>
      <dgm:spPr/>
      <dgm:t>
        <a:bodyPr/>
        <a:lstStyle/>
        <a:p>
          <a:endParaRPr lang="fr-CH"/>
        </a:p>
      </dgm:t>
    </dgm:pt>
    <dgm:pt modelId="{80FF22E7-6939-415F-B0DC-E42D73BFE816}">
      <dgm:prSet phldrT="[Texte]" custT="1"/>
      <dgm:spPr/>
      <dgm:t>
        <a:bodyPr anchor="ctr" anchorCtr="0"/>
        <a:lstStyle/>
        <a:p>
          <a:r>
            <a:rPr lang="fr-CH" sz="1600" dirty="0" smtClean="0"/>
            <a:t>Images CT</a:t>
          </a:r>
          <a:endParaRPr lang="fr-CH" sz="1600" dirty="0"/>
        </a:p>
      </dgm:t>
    </dgm:pt>
    <dgm:pt modelId="{86A76BA2-B2A1-4471-8FD3-B4246B0C3F53}" type="parTrans" cxnId="{621C1076-4445-4EE3-8E21-795193528E19}">
      <dgm:prSet/>
      <dgm:spPr/>
      <dgm:t>
        <a:bodyPr/>
        <a:lstStyle/>
        <a:p>
          <a:endParaRPr lang="fr-CH"/>
        </a:p>
      </dgm:t>
    </dgm:pt>
    <dgm:pt modelId="{25DDDDFD-862E-456D-BD1C-3D5A0AE69B24}" type="sibTrans" cxnId="{621C1076-4445-4EE3-8E21-795193528E19}">
      <dgm:prSet/>
      <dgm:spPr/>
      <dgm:t>
        <a:bodyPr/>
        <a:lstStyle/>
        <a:p>
          <a:endParaRPr lang="fr-CH"/>
        </a:p>
      </dgm:t>
    </dgm:pt>
    <dgm:pt modelId="{441AD48C-9E82-4901-B8B2-65349D3DA209}">
      <dgm:prSet phldrT="[Texte]"/>
      <dgm:spPr/>
      <dgm:t>
        <a:bodyPr anchor="ctr" anchorCtr="0"/>
        <a:lstStyle/>
        <a:p>
          <a:r>
            <a:rPr lang="fr-CH" b="1" dirty="0" smtClean="0"/>
            <a:t>.STL</a:t>
          </a:r>
          <a:endParaRPr lang="fr-CH" b="1" dirty="0"/>
        </a:p>
      </dgm:t>
    </dgm:pt>
    <dgm:pt modelId="{793EFCEC-052D-4067-B5E0-1B576034A7EF}" type="parTrans" cxnId="{78708436-2454-4770-9CE8-ADCF28B83F59}">
      <dgm:prSet/>
      <dgm:spPr/>
      <dgm:t>
        <a:bodyPr/>
        <a:lstStyle/>
        <a:p>
          <a:endParaRPr lang="fr-CH"/>
        </a:p>
      </dgm:t>
    </dgm:pt>
    <dgm:pt modelId="{FF300578-19F3-4E98-828C-A8F724A5E81A}" type="sibTrans" cxnId="{78708436-2454-4770-9CE8-ADCF28B83F59}">
      <dgm:prSet/>
      <dgm:spPr/>
      <dgm:t>
        <a:bodyPr/>
        <a:lstStyle/>
        <a:p>
          <a:endParaRPr lang="fr-CH"/>
        </a:p>
      </dgm:t>
    </dgm:pt>
    <dgm:pt modelId="{3E69A5D2-6B64-47F4-BDE8-4E79B0C1F827}">
      <dgm:prSet phldrT="[Texte]" custT="1"/>
      <dgm:spPr/>
      <dgm:t>
        <a:bodyPr anchor="ctr" anchorCtr="0"/>
        <a:lstStyle/>
        <a:p>
          <a:r>
            <a:rPr lang="fr-CH" sz="1600" dirty="0" smtClean="0"/>
            <a:t>Os de la main segmentés</a:t>
          </a:r>
          <a:endParaRPr lang="fr-CH" sz="1600" dirty="0"/>
        </a:p>
      </dgm:t>
    </dgm:pt>
    <dgm:pt modelId="{DA7AE312-C086-4EC6-AB1B-7251404F9220}" type="parTrans" cxnId="{016C1328-B8C7-409F-9422-14D5E9820CDF}">
      <dgm:prSet/>
      <dgm:spPr/>
      <dgm:t>
        <a:bodyPr/>
        <a:lstStyle/>
        <a:p>
          <a:endParaRPr lang="fr-CH"/>
        </a:p>
      </dgm:t>
    </dgm:pt>
    <dgm:pt modelId="{2D64E46D-1192-494E-B619-4668ACC4C862}" type="sibTrans" cxnId="{016C1328-B8C7-409F-9422-14D5E9820CDF}">
      <dgm:prSet/>
      <dgm:spPr/>
      <dgm:t>
        <a:bodyPr/>
        <a:lstStyle/>
        <a:p>
          <a:endParaRPr lang="fr-CH"/>
        </a:p>
      </dgm:t>
    </dgm:pt>
    <dgm:pt modelId="{86CFC861-6593-4843-A5EB-2316CADA1491}">
      <dgm:prSet phldrT="[Texte]" custT="1"/>
      <dgm:spPr/>
      <dgm:t>
        <a:bodyPr anchor="ctr" anchorCtr="0"/>
        <a:lstStyle/>
        <a:p>
          <a:r>
            <a:rPr lang="fr-CH" sz="1600" dirty="0" smtClean="0"/>
            <a:t>Main du sujet</a:t>
          </a:r>
          <a:endParaRPr lang="fr-CH" sz="1600" dirty="0"/>
        </a:p>
      </dgm:t>
    </dgm:pt>
    <dgm:pt modelId="{DF50BB28-32AF-4994-B357-30D1CC9C2D7E}" type="sibTrans" cxnId="{8E6F32CC-B853-4806-BA95-3ADD0C93B6C4}">
      <dgm:prSet/>
      <dgm:spPr/>
      <dgm:t>
        <a:bodyPr/>
        <a:lstStyle/>
        <a:p>
          <a:endParaRPr lang="fr-CH"/>
        </a:p>
      </dgm:t>
    </dgm:pt>
    <dgm:pt modelId="{2FE52FF7-3038-4873-B31D-6D1A4981E6F3}" type="parTrans" cxnId="{8E6F32CC-B853-4806-BA95-3ADD0C93B6C4}">
      <dgm:prSet/>
      <dgm:spPr/>
      <dgm:t>
        <a:bodyPr/>
        <a:lstStyle/>
        <a:p>
          <a:endParaRPr lang="fr-CH"/>
        </a:p>
      </dgm:t>
    </dgm:pt>
    <dgm:pt modelId="{863D8D1B-1123-4866-96C4-29CAB6074365}" type="pres">
      <dgm:prSet presAssocID="{39D205B1-742B-4A1B-869F-49E794944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CCD85FF4-C993-48CA-BF0A-7404795B1167}" type="pres">
      <dgm:prSet presAssocID="{39D205B1-742B-4A1B-869F-49E79494410E}" presName="tSp" presStyleCnt="0"/>
      <dgm:spPr/>
    </dgm:pt>
    <dgm:pt modelId="{7D9323C1-50A9-4EC5-B7D5-E16E6158B618}" type="pres">
      <dgm:prSet presAssocID="{39D205B1-742B-4A1B-869F-49E79494410E}" presName="bSp" presStyleCnt="0"/>
      <dgm:spPr/>
    </dgm:pt>
    <dgm:pt modelId="{252E638F-8FDD-4B78-A8E3-67BC096DC355}" type="pres">
      <dgm:prSet presAssocID="{39D205B1-742B-4A1B-869F-49E79494410E}" presName="process" presStyleCnt="0"/>
      <dgm:spPr/>
    </dgm:pt>
    <dgm:pt modelId="{EF81DDF7-F742-4F88-BA63-30A8F2187672}" type="pres">
      <dgm:prSet presAssocID="{3F7C5F1C-2589-431A-8F85-5890EB107D40}" presName="composite1" presStyleCnt="0"/>
      <dgm:spPr/>
    </dgm:pt>
    <dgm:pt modelId="{256DAA84-4A63-48EE-83BA-11D3CC564A27}" type="pres">
      <dgm:prSet presAssocID="{3F7C5F1C-2589-431A-8F85-5890EB107D40}" presName="dummyNode1" presStyleLbl="node1" presStyleIdx="0" presStyleCnt="3"/>
      <dgm:spPr/>
    </dgm:pt>
    <dgm:pt modelId="{8817E570-D3BB-413F-A3AF-B1B405A22E65}" type="pres">
      <dgm:prSet presAssocID="{3F7C5F1C-2589-431A-8F85-5890EB107D4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0FA09E3-26F3-4132-A324-40D8F89DCD51}" type="pres">
      <dgm:prSet presAssocID="{3F7C5F1C-2589-431A-8F85-5890EB107D4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85CD415-F31B-4972-9E0A-C1A00098CE73}" type="pres">
      <dgm:prSet presAssocID="{3F7C5F1C-2589-431A-8F85-5890EB107D4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25FB407-D43B-44C9-8DD6-722CC123AF64}" type="pres">
      <dgm:prSet presAssocID="{3F7C5F1C-2589-431A-8F85-5890EB107D40}" presName="connSite1" presStyleCnt="0"/>
      <dgm:spPr/>
    </dgm:pt>
    <dgm:pt modelId="{74B41F95-606A-4A78-B868-2BD4F03537DF}" type="pres">
      <dgm:prSet presAssocID="{13F0DE50-CF8B-458C-8C72-6CE771417563}" presName="Name9" presStyleLbl="sibTrans2D1" presStyleIdx="0" presStyleCnt="2"/>
      <dgm:spPr/>
      <dgm:t>
        <a:bodyPr/>
        <a:lstStyle/>
        <a:p>
          <a:endParaRPr lang="fr-CH"/>
        </a:p>
      </dgm:t>
    </dgm:pt>
    <dgm:pt modelId="{58DCD16F-E9C5-4BCE-811C-5F9063AD0D8B}" type="pres">
      <dgm:prSet presAssocID="{1F2D0E00-0E2A-459E-825A-87092DF5C813}" presName="composite2" presStyleCnt="0"/>
      <dgm:spPr/>
    </dgm:pt>
    <dgm:pt modelId="{2A52A80D-351F-413F-8C10-C43749AB95A8}" type="pres">
      <dgm:prSet presAssocID="{1F2D0E00-0E2A-459E-825A-87092DF5C813}" presName="dummyNode2" presStyleLbl="node1" presStyleIdx="0" presStyleCnt="3"/>
      <dgm:spPr/>
    </dgm:pt>
    <dgm:pt modelId="{96BE45CA-75CC-4F25-9DFC-A5E81AFE669A}" type="pres">
      <dgm:prSet presAssocID="{1F2D0E00-0E2A-459E-825A-87092DF5C81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1F85825-7E7E-484E-BDBB-014DCD76EB05}" type="pres">
      <dgm:prSet presAssocID="{1F2D0E00-0E2A-459E-825A-87092DF5C81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A5C0D0-9A91-4227-88D3-8BB9887D8424}" type="pres">
      <dgm:prSet presAssocID="{1F2D0E00-0E2A-459E-825A-87092DF5C81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06EDC72-8A57-46D1-8408-90B068C46829}" type="pres">
      <dgm:prSet presAssocID="{1F2D0E00-0E2A-459E-825A-87092DF5C813}" presName="connSite2" presStyleCnt="0"/>
      <dgm:spPr/>
    </dgm:pt>
    <dgm:pt modelId="{9064426F-F778-4034-BA15-1B8F110F109E}" type="pres">
      <dgm:prSet presAssocID="{EC875163-DAFC-41D5-BC5A-ED15E1A31E52}" presName="Name18" presStyleLbl="sibTrans2D1" presStyleIdx="1" presStyleCnt="2"/>
      <dgm:spPr/>
      <dgm:t>
        <a:bodyPr/>
        <a:lstStyle/>
        <a:p>
          <a:endParaRPr lang="fr-CH"/>
        </a:p>
      </dgm:t>
    </dgm:pt>
    <dgm:pt modelId="{76781FA7-7ED0-440E-8A71-63AEBDAE6075}" type="pres">
      <dgm:prSet presAssocID="{441AD48C-9E82-4901-B8B2-65349D3DA209}" presName="composite1" presStyleCnt="0"/>
      <dgm:spPr/>
    </dgm:pt>
    <dgm:pt modelId="{1939E289-95F8-41C9-9843-D32C74D3D69E}" type="pres">
      <dgm:prSet presAssocID="{441AD48C-9E82-4901-B8B2-65349D3DA209}" presName="dummyNode1" presStyleLbl="node1" presStyleIdx="1" presStyleCnt="3"/>
      <dgm:spPr/>
    </dgm:pt>
    <dgm:pt modelId="{E2DE42B8-C5B6-472E-9543-23A898307AD1}" type="pres">
      <dgm:prSet presAssocID="{441AD48C-9E82-4901-B8B2-65349D3DA20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B049A94-A1C0-4B42-8766-276E70F34262}" type="pres">
      <dgm:prSet presAssocID="{441AD48C-9E82-4901-B8B2-65349D3DA20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AF0407F-4E1A-4DA0-800C-FAA8FD432D57}" type="pres">
      <dgm:prSet presAssocID="{441AD48C-9E82-4901-B8B2-65349D3DA20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5042855-4E90-42A1-8DA3-C035053CC56B}" type="pres">
      <dgm:prSet presAssocID="{441AD48C-9E82-4901-B8B2-65349D3DA209}" presName="connSite1" presStyleCnt="0"/>
      <dgm:spPr/>
    </dgm:pt>
  </dgm:ptLst>
  <dgm:cxnLst>
    <dgm:cxn modelId="{B3E268E3-3054-47FE-8030-3B62211CCEB5}" type="presOf" srcId="{3F7C5F1C-2589-431A-8F85-5890EB107D40}" destId="{185CD415-F31B-4972-9E0A-C1A00098CE73}" srcOrd="0" destOrd="0" presId="urn:microsoft.com/office/officeart/2005/8/layout/hProcess4"/>
    <dgm:cxn modelId="{EADF74E7-038A-4458-9943-E60A54CFD68B}" type="presOf" srcId="{3E69A5D2-6B64-47F4-BDE8-4E79B0C1F827}" destId="{E2DE42B8-C5B6-472E-9543-23A898307AD1}" srcOrd="0" destOrd="0" presId="urn:microsoft.com/office/officeart/2005/8/layout/hProcess4"/>
    <dgm:cxn modelId="{78708436-2454-4770-9CE8-ADCF28B83F59}" srcId="{39D205B1-742B-4A1B-869F-49E79494410E}" destId="{441AD48C-9E82-4901-B8B2-65349D3DA209}" srcOrd="2" destOrd="0" parTransId="{793EFCEC-052D-4067-B5E0-1B576034A7EF}" sibTransId="{FF300578-19F3-4E98-828C-A8F724A5E81A}"/>
    <dgm:cxn modelId="{91AC5129-5BB3-46E8-A8BD-A3CACA1C9E2A}" type="presOf" srcId="{1F2D0E00-0E2A-459E-825A-87092DF5C813}" destId="{C6A5C0D0-9A91-4227-88D3-8BB9887D8424}" srcOrd="0" destOrd="0" presId="urn:microsoft.com/office/officeart/2005/8/layout/hProcess4"/>
    <dgm:cxn modelId="{2618244B-451E-4F12-B45E-60531724C59F}" type="presOf" srcId="{39D205B1-742B-4A1B-869F-49E79494410E}" destId="{863D8D1B-1123-4866-96C4-29CAB6074365}" srcOrd="0" destOrd="0" presId="urn:microsoft.com/office/officeart/2005/8/layout/hProcess4"/>
    <dgm:cxn modelId="{8E6F32CC-B853-4806-BA95-3ADD0C93B6C4}" srcId="{3F7C5F1C-2589-431A-8F85-5890EB107D40}" destId="{86CFC861-6593-4843-A5EB-2316CADA1491}" srcOrd="0" destOrd="0" parTransId="{2FE52FF7-3038-4873-B31D-6D1A4981E6F3}" sibTransId="{DF50BB28-32AF-4994-B357-30D1CC9C2D7E}"/>
    <dgm:cxn modelId="{621C1076-4445-4EE3-8E21-795193528E19}" srcId="{1F2D0E00-0E2A-459E-825A-87092DF5C813}" destId="{80FF22E7-6939-415F-B0DC-E42D73BFE816}" srcOrd="0" destOrd="0" parTransId="{86A76BA2-B2A1-4471-8FD3-B4246B0C3F53}" sibTransId="{25DDDDFD-862E-456D-BD1C-3D5A0AE69B24}"/>
    <dgm:cxn modelId="{664C3273-D1E6-4AF6-B7C1-78034B47DE17}" type="presOf" srcId="{80FF22E7-6939-415F-B0DC-E42D73BFE816}" destId="{96BE45CA-75CC-4F25-9DFC-A5E81AFE669A}" srcOrd="0" destOrd="0" presId="urn:microsoft.com/office/officeart/2005/8/layout/hProcess4"/>
    <dgm:cxn modelId="{51404B2E-0079-425B-BF57-FAAC40517BC8}" type="presOf" srcId="{441AD48C-9E82-4901-B8B2-65349D3DA209}" destId="{AAF0407F-4E1A-4DA0-800C-FAA8FD432D57}" srcOrd="0" destOrd="0" presId="urn:microsoft.com/office/officeart/2005/8/layout/hProcess4"/>
    <dgm:cxn modelId="{8741A8BD-94E6-4BEA-AB2C-8A3524740935}" type="presOf" srcId="{86CFC861-6593-4843-A5EB-2316CADA1491}" destId="{8817E570-D3BB-413F-A3AF-B1B405A22E65}" srcOrd="0" destOrd="0" presId="urn:microsoft.com/office/officeart/2005/8/layout/hProcess4"/>
    <dgm:cxn modelId="{39BC4C0B-9BC6-49A6-ACB7-DA060EE8B5B6}" type="presOf" srcId="{EC875163-DAFC-41D5-BC5A-ED15E1A31E52}" destId="{9064426F-F778-4034-BA15-1B8F110F109E}" srcOrd="0" destOrd="0" presId="urn:microsoft.com/office/officeart/2005/8/layout/hProcess4"/>
    <dgm:cxn modelId="{C9F8C001-17F8-49B8-BB04-DEE508B54351}" type="presOf" srcId="{3E69A5D2-6B64-47F4-BDE8-4E79B0C1F827}" destId="{9B049A94-A1C0-4B42-8766-276E70F34262}" srcOrd="1" destOrd="0" presId="urn:microsoft.com/office/officeart/2005/8/layout/hProcess4"/>
    <dgm:cxn modelId="{9580727D-7D27-4AA5-9754-5C185C3F045A}" srcId="{39D205B1-742B-4A1B-869F-49E79494410E}" destId="{3F7C5F1C-2589-431A-8F85-5890EB107D40}" srcOrd="0" destOrd="0" parTransId="{67F54D30-9118-4293-8A4F-0FAD6825E458}" sibTransId="{13F0DE50-CF8B-458C-8C72-6CE771417563}"/>
    <dgm:cxn modelId="{61AA38A0-202F-4CFE-9BAC-B1A66AC08D3D}" type="presOf" srcId="{86CFC861-6593-4843-A5EB-2316CADA1491}" destId="{40FA09E3-26F3-4132-A324-40D8F89DCD51}" srcOrd="1" destOrd="0" presId="urn:microsoft.com/office/officeart/2005/8/layout/hProcess4"/>
    <dgm:cxn modelId="{DC1617A5-3C40-4C6C-BEEF-D71C1070CAE4}" type="presOf" srcId="{13F0DE50-CF8B-458C-8C72-6CE771417563}" destId="{74B41F95-606A-4A78-B868-2BD4F03537DF}" srcOrd="0" destOrd="0" presId="urn:microsoft.com/office/officeart/2005/8/layout/hProcess4"/>
    <dgm:cxn modelId="{44F3BAF1-481F-4FF0-8F19-BBC691771CE3}" type="presOf" srcId="{80FF22E7-6939-415F-B0DC-E42D73BFE816}" destId="{F1F85825-7E7E-484E-BDBB-014DCD76EB05}" srcOrd="1" destOrd="0" presId="urn:microsoft.com/office/officeart/2005/8/layout/hProcess4"/>
    <dgm:cxn modelId="{4BDE9DC2-27F7-44D0-861D-5045921AABA8}" srcId="{39D205B1-742B-4A1B-869F-49E79494410E}" destId="{1F2D0E00-0E2A-459E-825A-87092DF5C813}" srcOrd="1" destOrd="0" parTransId="{223FA4F9-6123-45A0-9CE2-DAFBB33415AC}" sibTransId="{EC875163-DAFC-41D5-BC5A-ED15E1A31E52}"/>
    <dgm:cxn modelId="{016C1328-B8C7-409F-9422-14D5E9820CDF}" srcId="{441AD48C-9E82-4901-B8B2-65349D3DA209}" destId="{3E69A5D2-6B64-47F4-BDE8-4E79B0C1F827}" srcOrd="0" destOrd="0" parTransId="{DA7AE312-C086-4EC6-AB1B-7251404F9220}" sibTransId="{2D64E46D-1192-494E-B619-4668ACC4C862}"/>
    <dgm:cxn modelId="{6FDCE6F8-FF01-4366-8F39-8E7E2E49B945}" type="presParOf" srcId="{863D8D1B-1123-4866-96C4-29CAB6074365}" destId="{CCD85FF4-C993-48CA-BF0A-7404795B1167}" srcOrd="0" destOrd="0" presId="urn:microsoft.com/office/officeart/2005/8/layout/hProcess4"/>
    <dgm:cxn modelId="{7D0C4A91-E5A6-4A9E-9D5A-15BF2626FC81}" type="presParOf" srcId="{863D8D1B-1123-4866-96C4-29CAB6074365}" destId="{7D9323C1-50A9-4EC5-B7D5-E16E6158B618}" srcOrd="1" destOrd="0" presId="urn:microsoft.com/office/officeart/2005/8/layout/hProcess4"/>
    <dgm:cxn modelId="{6E58295C-9EC1-4F3E-9D29-3E6A9E377AEC}" type="presParOf" srcId="{863D8D1B-1123-4866-96C4-29CAB6074365}" destId="{252E638F-8FDD-4B78-A8E3-67BC096DC355}" srcOrd="2" destOrd="0" presId="urn:microsoft.com/office/officeart/2005/8/layout/hProcess4"/>
    <dgm:cxn modelId="{CABE984D-0FBA-48D9-AF2D-91D32F8D393E}" type="presParOf" srcId="{252E638F-8FDD-4B78-A8E3-67BC096DC355}" destId="{EF81DDF7-F742-4F88-BA63-30A8F2187672}" srcOrd="0" destOrd="0" presId="urn:microsoft.com/office/officeart/2005/8/layout/hProcess4"/>
    <dgm:cxn modelId="{5FAC8103-BEE6-4AE1-9CF1-5D560E30FFBD}" type="presParOf" srcId="{EF81DDF7-F742-4F88-BA63-30A8F2187672}" destId="{256DAA84-4A63-48EE-83BA-11D3CC564A27}" srcOrd="0" destOrd="0" presId="urn:microsoft.com/office/officeart/2005/8/layout/hProcess4"/>
    <dgm:cxn modelId="{F2465347-B23B-4530-AA7A-7FC4AE266157}" type="presParOf" srcId="{EF81DDF7-F742-4F88-BA63-30A8F2187672}" destId="{8817E570-D3BB-413F-A3AF-B1B405A22E65}" srcOrd="1" destOrd="0" presId="urn:microsoft.com/office/officeart/2005/8/layout/hProcess4"/>
    <dgm:cxn modelId="{D48A4785-A374-42D8-BDD1-D77932343429}" type="presParOf" srcId="{EF81DDF7-F742-4F88-BA63-30A8F2187672}" destId="{40FA09E3-26F3-4132-A324-40D8F89DCD51}" srcOrd="2" destOrd="0" presId="urn:microsoft.com/office/officeart/2005/8/layout/hProcess4"/>
    <dgm:cxn modelId="{CD33135C-E064-4BB2-A52F-6D4CF5B53D20}" type="presParOf" srcId="{EF81DDF7-F742-4F88-BA63-30A8F2187672}" destId="{185CD415-F31B-4972-9E0A-C1A00098CE73}" srcOrd="3" destOrd="0" presId="urn:microsoft.com/office/officeart/2005/8/layout/hProcess4"/>
    <dgm:cxn modelId="{35C2388A-5B35-4B95-AA74-6D53D4C7B603}" type="presParOf" srcId="{EF81DDF7-F742-4F88-BA63-30A8F2187672}" destId="{225FB407-D43B-44C9-8DD6-722CC123AF64}" srcOrd="4" destOrd="0" presId="urn:microsoft.com/office/officeart/2005/8/layout/hProcess4"/>
    <dgm:cxn modelId="{22D3468E-7D79-43A5-8987-5156F1F4D59D}" type="presParOf" srcId="{252E638F-8FDD-4B78-A8E3-67BC096DC355}" destId="{74B41F95-606A-4A78-B868-2BD4F03537DF}" srcOrd="1" destOrd="0" presId="urn:microsoft.com/office/officeart/2005/8/layout/hProcess4"/>
    <dgm:cxn modelId="{FFBEC0EB-B460-48CC-A34E-7522FDB1D267}" type="presParOf" srcId="{252E638F-8FDD-4B78-A8E3-67BC096DC355}" destId="{58DCD16F-E9C5-4BCE-811C-5F9063AD0D8B}" srcOrd="2" destOrd="0" presId="urn:microsoft.com/office/officeart/2005/8/layout/hProcess4"/>
    <dgm:cxn modelId="{08A06BB6-48E7-4865-A6BA-5AF9A975F8C6}" type="presParOf" srcId="{58DCD16F-E9C5-4BCE-811C-5F9063AD0D8B}" destId="{2A52A80D-351F-413F-8C10-C43749AB95A8}" srcOrd="0" destOrd="0" presId="urn:microsoft.com/office/officeart/2005/8/layout/hProcess4"/>
    <dgm:cxn modelId="{4E464530-B15E-48F9-8F4D-C7CB11AC4E89}" type="presParOf" srcId="{58DCD16F-E9C5-4BCE-811C-5F9063AD0D8B}" destId="{96BE45CA-75CC-4F25-9DFC-A5E81AFE669A}" srcOrd="1" destOrd="0" presId="urn:microsoft.com/office/officeart/2005/8/layout/hProcess4"/>
    <dgm:cxn modelId="{3E3E23AA-86B8-4784-9908-4BA7E47FC578}" type="presParOf" srcId="{58DCD16F-E9C5-4BCE-811C-5F9063AD0D8B}" destId="{F1F85825-7E7E-484E-BDBB-014DCD76EB05}" srcOrd="2" destOrd="0" presId="urn:microsoft.com/office/officeart/2005/8/layout/hProcess4"/>
    <dgm:cxn modelId="{74117B69-F720-4298-929C-712C3E9F7D96}" type="presParOf" srcId="{58DCD16F-E9C5-4BCE-811C-5F9063AD0D8B}" destId="{C6A5C0D0-9A91-4227-88D3-8BB9887D8424}" srcOrd="3" destOrd="0" presId="urn:microsoft.com/office/officeart/2005/8/layout/hProcess4"/>
    <dgm:cxn modelId="{AF13476C-1345-4E8D-A59A-B214EEA8A546}" type="presParOf" srcId="{58DCD16F-E9C5-4BCE-811C-5F9063AD0D8B}" destId="{806EDC72-8A57-46D1-8408-90B068C46829}" srcOrd="4" destOrd="0" presId="urn:microsoft.com/office/officeart/2005/8/layout/hProcess4"/>
    <dgm:cxn modelId="{79B7A81A-CAC3-4859-B642-9E0AB1234FB5}" type="presParOf" srcId="{252E638F-8FDD-4B78-A8E3-67BC096DC355}" destId="{9064426F-F778-4034-BA15-1B8F110F109E}" srcOrd="3" destOrd="0" presId="urn:microsoft.com/office/officeart/2005/8/layout/hProcess4"/>
    <dgm:cxn modelId="{F6C17DBC-4CF7-47FE-81FD-9D6E23AE02E7}" type="presParOf" srcId="{252E638F-8FDD-4B78-A8E3-67BC096DC355}" destId="{76781FA7-7ED0-440E-8A71-63AEBDAE6075}" srcOrd="4" destOrd="0" presId="urn:microsoft.com/office/officeart/2005/8/layout/hProcess4"/>
    <dgm:cxn modelId="{1106957B-3E79-48C0-BAAD-F11ADFB7983F}" type="presParOf" srcId="{76781FA7-7ED0-440E-8A71-63AEBDAE6075}" destId="{1939E289-95F8-41C9-9843-D32C74D3D69E}" srcOrd="0" destOrd="0" presId="urn:microsoft.com/office/officeart/2005/8/layout/hProcess4"/>
    <dgm:cxn modelId="{D71DAC46-A698-47F3-89B3-D74A42F2A988}" type="presParOf" srcId="{76781FA7-7ED0-440E-8A71-63AEBDAE6075}" destId="{E2DE42B8-C5B6-472E-9543-23A898307AD1}" srcOrd="1" destOrd="0" presId="urn:microsoft.com/office/officeart/2005/8/layout/hProcess4"/>
    <dgm:cxn modelId="{24FA53CE-856E-4D38-910D-FC51F4542929}" type="presParOf" srcId="{76781FA7-7ED0-440E-8A71-63AEBDAE6075}" destId="{9B049A94-A1C0-4B42-8766-276E70F34262}" srcOrd="2" destOrd="0" presId="urn:microsoft.com/office/officeart/2005/8/layout/hProcess4"/>
    <dgm:cxn modelId="{6C0F76FF-DE73-403F-B6D2-4FB42094C4E1}" type="presParOf" srcId="{76781FA7-7ED0-440E-8A71-63AEBDAE6075}" destId="{AAF0407F-4E1A-4DA0-800C-FAA8FD432D57}" srcOrd="3" destOrd="0" presId="urn:microsoft.com/office/officeart/2005/8/layout/hProcess4"/>
    <dgm:cxn modelId="{F496173D-2F3B-4F7F-A1C1-CDA53B350D6E}" type="presParOf" srcId="{76781FA7-7ED0-440E-8A71-63AEBDAE6075}" destId="{25042855-4E90-42A1-8DA3-C035053CC56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purl.oclc.org/ooxml/officeDocument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purl.oclc.org/ooxml/officeDocument/relationships" r:blip="">
        <dgm:adjLst/>
      </dgm:shape>
      <dgm:presOf/>
      <dgm:constrLst/>
      <dgm:ruleLst/>
    </dgm:layoutNode>
    <dgm:layoutNode name="bSp">
      <dgm:alg type="sp"/>
      <dgm:shape xmlns:r="http://purl.oclc.org/ooxml/officeDocument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purl.oclc.org/ooxml/officeDocument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purl.oclc.org/ooxml/officeDocument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purl.oclc.org/ooxml/officeDocument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purl.oclc.org/ooxml/officeDocument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purl.oclc.org/ooxml/officeDocument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purl.oclc.org/ooxml/officeDocument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purl.oclc.org/ooxml/officeDocument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purl.oclc.org/ooxml/officeDocument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purl.oclc.org/ooxml/officeDocument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purl.oclc.org/ooxml/officeDocument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purl.oclc.org/ooxml/officeDocument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purl.oclc.org/ooxml/officeDocument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purl.oclc.org/ooxml/officeDocument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8BBA7-780D-4D7D-8F93-67E893EEA988}" type="datetimeFigureOut">
              <a:rPr lang="fr-CH" smtClean="0"/>
              <a:t>28.02.2016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E27AD-DC20-4B9A-9ADA-8719CB840D9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94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E27AD-DC20-4B9A-9ADA-8719CB840D9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81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image" Target="../media/image5.png"/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0.002%" r="47.673%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.819%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3023F2-8399-4977-82E1-A09C8BBD72D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CB9D-81BA-4D79-92FC-D010DEEA4F5D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EA98-8241-4C2B-9ADA-3748691A7C5B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6D70-81AF-4BE9-BFE4-0EFDE602EBDA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438-BC94-4A7B-9A7B-E2DC4D7FA27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489-A2AE-407B-8EE1-66CBA9EC6B5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B759-7D34-4A78-937A-4AFD02B18CAA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717B-29D8-4380-94C7-3A1681314AA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2E3-779E-4200-A11C-2847B2871E46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6064-ADDE-4DFE-86ED-CBA5263CEB20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2723-B572-42B3-B0A4-F74F02B75E8C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B2B6B-1A4B-4557-8841-8E64BDA69BB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2C85-382C-48A3-A216-DDC8FA359E3F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F7B5-0823-4871-B5DB-A2560AD4D156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D1E7-62A4-452E-93AB-405D362511F4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8455-CF7E-4288-A43B-4D4BC5E4EB21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%"/>
                <a:lumOff val="50%"/>
              </a:schemeClr>
            </a:solidFill>
            <a:miter lim="800%"/>
          </a:ln>
          <a:effectLst>
            <a:innerShdw blurRad="57150" dist="38100" dir="14460000">
              <a:srgbClr val="000000">
                <a:alpha val="70%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9AD5-7CC3-45D2-81FB-7821436D1D21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20" Type="http://purl.oclc.org/ooxml/officeDocument/relationships/image" Target="../media/image4.png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19" Type="http://purl.oclc.org/ooxml/officeDocument/relationships/image" Target="../media/image3.png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%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.093%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.093%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DF8CA9-4EF2-4987-A196-30C4F6EA0DE9}" type="datetime1">
              <a:rPr lang="en-US" smtClean="0"/>
              <a:t>2/28/2016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%"/>
        </a:spcBef>
        <a:buNone/>
        <a:defRPr sz="4400" kern="1200" cap="none">
          <a:ln w="3175" cmpd="sng">
            <a:noFill/>
          </a:ln>
          <a:solidFill>
            <a:schemeClr val="tx1">
              <a:lumMod val="85%"/>
              <a:lumOff val="15%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20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8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6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%"/>
        </a:spcBef>
        <a:spcAft>
          <a:spcPts val="600"/>
        </a:spcAft>
        <a:buClr>
          <a:schemeClr val="accent1"/>
        </a:buClr>
        <a:buSzPct val="115%"/>
        <a:buFont typeface="Arial"/>
        <a:buChar char="•"/>
        <a:defRPr sz="1400" kern="1200" cap="none">
          <a:solidFill>
            <a:schemeClr val="tx1">
              <a:lumMod val="85%"/>
              <a:lumOff val="15%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image" Target="../media/image7.gif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hyperlink" Target="http://tecfaetu.unige.ch/etu-maltt/volt/schmikd0/Rendus/STIC/STIC-IV/Os%20de%20la%20main/MALTT_STIC-IV_P2_Kit-Constructif_Os-Main.pdf" TargetMode="External"/><Relationship Id="rId2" Type="http://purl.oclc.org/ooxml/officeDocument/relationships/image" Target="../media/image14.png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9.jpg"/><Relationship Id="rId2" Type="http://purl.oclc.org/ooxml/officeDocument/relationships/notesSlide" Target="../notesSlides/notesSlide1.xml"/><Relationship Id="rId1" Type="http://purl.oclc.org/ooxml/officeDocument/relationships/slideLayout" Target="../slideLayouts/slideLayout7.xml"/><Relationship Id="rId4" Type="http://purl.oclc.org/ooxml/officeDocument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7.xml"/><Relationship Id="rId2" Type="http://schemas.microsoft.com/office/2007/relationships/media" Target="../media/media1.3gp"/><Relationship Id="rId1" Type="http://purl.oclc.org/ooxml/officeDocument/relationships/video" Target="NULL" TargetMode="External"/><Relationship Id="rId4" Type="http://purl.oclc.org/ooxml/officeDocument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purl.oclc.org/ooxml/officeDocument/relationships/slideLayout" Target="../slideLayouts/slideLayout9.xml"/><Relationship Id="rId7" Type="http://purl.oclc.org/ooxml/officeDocument/relationships/diagramColors" Target="../diagrams/colors1.xml"/><Relationship Id="rId2" Type="http://schemas.microsoft.com/office/2007/relationships/media" Target="../media/media2.mp4"/><Relationship Id="rId1" Type="http://purl.oclc.org/ooxml/officeDocument/relationships/video" Target="NULL" TargetMode="External"/><Relationship Id="rId6" Type="http://purl.oclc.org/ooxml/officeDocument/relationships/diagramQuickStyle" Target="../diagrams/quickStyle1.xml"/><Relationship Id="rId5" Type="http://purl.oclc.org/ooxml/officeDocument/relationships/diagramLayout" Target="../diagrams/layout1.xml"/><Relationship Id="rId4" Type="http://purl.oclc.org/ooxml/officeDocument/relationships/diagramData" Target="../diagrams/data1.xml"/><Relationship Id="rId9" Type="http://purl.oclc.org/ooxml/officeDocument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13.jpg"/><Relationship Id="rId1" Type="http://purl.oclc.org/ooxml/officeDocument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chart" Target="../charts/chart2.xml"/><Relationship Id="rId2" Type="http://purl.oclc.org/ooxml/officeDocument/relationships/chart" Target="../charts/chart1.xml"/><Relationship Id="rId1" Type="http://purl.oclc.org/ooxml/officeDocument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hyperlink" Target="http://edutechwiki.unige.ch/en/Digital_design_and_fabrication_in_education" TargetMode="External"/><Relationship Id="rId2" Type="http://purl.oclc.org/ooxml/officeDocument/relationships/hyperlink" Target="http://edutechwiki.unige.ch/en/3D_printers_in_education" TargetMode="External"/><Relationship Id="rId1" Type="http://purl.oclc.org/ooxml/officeDocument/relationships/slideLayout" Target="../slideLayouts/slideLayout2.xml"/><Relationship Id="rId5" Type="http://purl.oclc.org/ooxml/officeDocument/relationships/hyperlink" Target="http://doi.acm.org/10.1145/1054972.1055093" TargetMode="External"/><Relationship Id="rId4" Type="http://purl.oclc.org/ooxml/officeDocument/relationships/hyperlink" Target="http://edutechwiki.unige.ch/en/Constructionist_learning_object" TargetMode="Externa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2790497"/>
            <a:ext cx="6815669" cy="596167"/>
          </a:xfrm>
        </p:spPr>
        <p:txBody>
          <a:bodyPr/>
          <a:lstStyle/>
          <a:p>
            <a:r>
              <a:rPr lang="fr-CH" sz="3200" b="1" dirty="0" smtClean="0"/>
              <a:t>Design et </a:t>
            </a:r>
            <a:r>
              <a:rPr lang="fr-CH" sz="2800" b="1" dirty="0" smtClean="0"/>
              <a:t>fabrication</a:t>
            </a:r>
            <a:r>
              <a:rPr lang="fr-CH" sz="3200" b="1" dirty="0" smtClean="0"/>
              <a:t> de kit constructif</a:t>
            </a:r>
            <a:endParaRPr lang="fr-CH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2367164"/>
            <a:ext cx="6815669" cy="409906"/>
          </a:xfrm>
        </p:spPr>
        <p:txBody>
          <a:bodyPr>
            <a:noAutofit/>
          </a:bodyPr>
          <a:lstStyle/>
          <a:p>
            <a:r>
              <a:rPr lang="fr-CH" sz="1400" dirty="0" smtClean="0"/>
              <a:t>Sciences et Technologies de</a:t>
            </a:r>
            <a:br>
              <a:rPr lang="fr-CH" sz="1400" dirty="0" smtClean="0"/>
            </a:br>
            <a:r>
              <a:rPr lang="fr-CH" sz="1400" dirty="0" smtClean="0"/>
              <a:t>l’Information et de la Communication</a:t>
            </a:r>
            <a:endParaRPr lang="fr-CH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4576" cy="148581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2844798" y="3809997"/>
            <a:ext cx="6815669" cy="409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20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8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6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 smtClean="0"/>
              <a:t>Master of Science in Learning and Teaching Technologies</a:t>
            </a:r>
            <a:endParaRPr lang="fr-CH" sz="20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3060261" y="5047877"/>
            <a:ext cx="6815669" cy="409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20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8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6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%"/>
              </a:spcBef>
              <a:spcAft>
                <a:spcPts val="600"/>
              </a:spcAft>
              <a:buClr>
                <a:schemeClr val="accent1"/>
              </a:buClr>
              <a:buSzPct val="115%"/>
              <a:buFont typeface="Arial"/>
              <a:buNone/>
              <a:defRPr sz="1400" kern="1200" cap="none">
                <a:solidFill>
                  <a:schemeClr val="tx1">
                    <a:tint val="75%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H" sz="1400" dirty="0" smtClean="0"/>
              <a:t>Theubet &amp; Schmidt - 2016</a:t>
            </a:r>
            <a:endParaRPr lang="fr-CH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04" y="5342721"/>
            <a:ext cx="1569396" cy="151527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52%"/>
          <a:stretch/>
        </p:blipFill>
        <p:spPr>
          <a:xfrm>
            <a:off x="2331916" y="875872"/>
            <a:ext cx="7526643" cy="5118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796" y="868498"/>
            <a:ext cx="7834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0"/>
                <a:gradFill>
                  <a:gsLst>
                    <a:gs pos="21%">
                      <a:srgbClr val="53575C"/>
                    </a:gs>
                    <a:gs pos="88%">
                      <a:srgbClr val="C5C7CA"/>
                    </a:gs>
                  </a:gsLst>
                  <a:lin ang="5400000"/>
                </a:gradFill>
              </a:rPr>
              <a:t>Merci pour votre attention</a:t>
            </a:r>
            <a:endParaRPr lang="fr-FR" sz="5400" dirty="0">
              <a:ln w="0"/>
              <a:gradFill>
                <a:gsLst>
                  <a:gs pos="21%">
                    <a:srgbClr val="53575C"/>
                  </a:gs>
                  <a:gs pos="88%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97480" y="5599668"/>
            <a:ext cx="99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hlinkClick r:id="rId3"/>
              </a:rPr>
              <a:t>Rapport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34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%" y="105%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.991%" t="2.219%" r="6.515%" b="17.652%"/>
          <a:stretch/>
        </p:blipFill>
        <p:spPr>
          <a:xfrm flipH="1">
            <a:off x="3973747" y="862919"/>
            <a:ext cx="4277033" cy="51322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.018%" t="21.235%" r="2.155%" b="11.467%"/>
          <a:stretch/>
        </p:blipFill>
        <p:spPr>
          <a:xfrm rot="5400000">
            <a:off x="3750496" y="1862713"/>
            <a:ext cx="4681704" cy="31587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4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fltVal val="0"/>
                                          </p:val>
                                        </p:tav>
                                        <p:tav tm="100%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%" decel="50%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0261 -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.13%" y="-0.046%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%" decel="50%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456 -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.734%" y="-0.139%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Objectif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Général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 smtClean="0"/>
              <a:t>Obtenir un puzzle éducatif de la main humaine aux proportions 150%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H" dirty="0" smtClean="0"/>
              <a:t>Kit pédagogique</a:t>
            </a: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1212006"/>
          </a:xfrm>
        </p:spPr>
        <p:txBody>
          <a:bodyPr/>
          <a:lstStyle/>
          <a:p>
            <a:pPr marL="0" indent="0">
              <a:buNone/>
            </a:pPr>
            <a:r>
              <a:rPr lang="fr-CH" dirty="0" smtClean="0"/>
              <a:t>Permettre aux professionnels de la santé de s’appréhender la spatialité des os de la main.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Hypothèse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3014132"/>
            <a:ext cx="9601196" cy="958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dirty="0"/>
              <a:t>L’utilisation d’un tel outil, intégré dans un </a:t>
            </a:r>
            <a:r>
              <a:rPr lang="fr-CH" dirty="0" smtClean="0"/>
              <a:t>scénario pédagogique </a:t>
            </a:r>
            <a:r>
              <a:rPr lang="fr-CH" dirty="0"/>
              <a:t>complet, permet à l’utilisateur d’asseoir </a:t>
            </a:r>
            <a:r>
              <a:rPr lang="fr-CH" dirty="0" smtClean="0"/>
              <a:t>ses </a:t>
            </a:r>
            <a:r>
              <a:rPr lang="fr-CH" dirty="0"/>
              <a:t>acquis en matière d’anatomie de la main</a:t>
            </a:r>
            <a:r>
              <a:rPr lang="fr-CH" dirty="0" smtClean="0"/>
              <a:t>.</a:t>
            </a:r>
          </a:p>
          <a:p>
            <a:pPr marL="0" indent="0" algn="ctr">
              <a:buNone/>
            </a:pPr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63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quence 01_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8436.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4204" y="832001"/>
            <a:ext cx="6964874" cy="52252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1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%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354957085"/>
              </p:ext>
            </p:extLst>
          </p:nvPr>
        </p:nvGraphicFramePr>
        <p:xfrm>
          <a:off x="1596923" y="1209846"/>
          <a:ext cx="5681406" cy="4364566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pic>
        <p:nvPicPr>
          <p:cNvPr id="8" name="Sequence 0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7621"/>
                </p14:media>
              </p:ext>
            </p:extLst>
          </p:nvPr>
        </p:nvPicPr>
        <p:blipFill rotWithShape="1">
          <a:blip r:embed="rId9">
            <a:lum bright="10%" contrast="6%"/>
          </a:blip>
          <a:srcRect l="35.778%" t="-2.258%" r="32.469%" b="2.258%"/>
          <a:stretch>
            <a:fillRect/>
          </a:stretch>
        </p:blipFill>
        <p:spPr>
          <a:xfrm>
            <a:off x="8030498" y="587771"/>
            <a:ext cx="3166088" cy="5608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5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%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Usability</a:t>
            </a:r>
            <a:r>
              <a:rPr lang="fr-CH" dirty="0" smtClean="0"/>
              <a:t> </a:t>
            </a:r>
            <a:r>
              <a:rPr lang="fr-CH" dirty="0" err="1" smtClean="0"/>
              <a:t>Testing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47" y="2829753"/>
            <a:ext cx="7551906" cy="27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Résultats</a:t>
            </a:r>
            <a:endParaRPr lang="fr-CH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7204078"/>
              </p:ext>
            </p:extLst>
          </p:nvPr>
        </p:nvGraphicFramePr>
        <p:xfrm>
          <a:off x="2141709" y="2990345"/>
          <a:ext cx="3198777" cy="2554422"/>
        </p:xfrm>
        <a:graphic>
          <a:graphicData uri="http://purl.oclc.org/ooxml/drawingml/chart">
            <c:chart xmlns:c="http://purl.oclc.org/ooxml/drawingml/chart" xmlns:r="http://purl.oclc.org/ooxml/officeDocument/relationships" r:id="rId2"/>
          </a:graphicData>
        </a:graphic>
      </p:graphicFrame>
      <p:graphicFrame>
        <p:nvGraphicFramePr>
          <p:cNvPr id="15" name="Espace réservé du contenu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07352235"/>
              </p:ext>
            </p:extLst>
          </p:nvPr>
        </p:nvGraphicFramePr>
        <p:xfrm>
          <a:off x="5058381" y="2503962"/>
          <a:ext cx="6079788" cy="3527187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12068"/>
          </a:xfrm>
        </p:spPr>
        <p:txBody>
          <a:bodyPr>
            <a:normAutofit fontScale="47.5%" lnSpcReduction="20%"/>
          </a:bodyPr>
          <a:lstStyle/>
          <a:p>
            <a:pPr fontAlgn="base"/>
            <a:r>
              <a:rPr lang="fr-CH" dirty="0" err="1"/>
              <a:t>Brento</a:t>
            </a:r>
            <a:r>
              <a:rPr lang="fr-CH" dirty="0"/>
              <a:t> H. and al. (2007). </a:t>
            </a:r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multimedia</a:t>
            </a:r>
            <a:r>
              <a:rPr lang="fr-CH" dirty="0"/>
              <a:t> and Web3D to </a:t>
            </a:r>
            <a:r>
              <a:rPr lang="fr-CH" dirty="0" err="1"/>
              <a:t>enhance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 </a:t>
            </a:r>
            <a:r>
              <a:rPr lang="fr-CH" dirty="0" err="1"/>
              <a:t>teaching</a:t>
            </a:r>
            <a:r>
              <a:rPr lang="fr-CH" dirty="0"/>
              <a:t>. Computers &amp; Education (vol 49).</a:t>
            </a:r>
          </a:p>
          <a:p>
            <a:pPr fontAlgn="base"/>
            <a:r>
              <a:rPr lang="fr-CH" dirty="0" err="1"/>
              <a:t>Mallon</a:t>
            </a:r>
            <a:r>
              <a:rPr lang="fr-CH" dirty="0"/>
              <a:t>, W. et al. (1992). </a:t>
            </a:r>
            <a:r>
              <a:rPr lang="fr-CH" dirty="0" err="1"/>
              <a:t>Radiographic</a:t>
            </a:r>
            <a:r>
              <a:rPr lang="fr-CH" dirty="0"/>
              <a:t> and </a:t>
            </a:r>
            <a:r>
              <a:rPr lang="fr-CH" dirty="0" err="1"/>
              <a:t>Geometric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 of the Scapula. </a:t>
            </a:r>
            <a:r>
              <a:rPr lang="fr-CH" dirty="0" err="1"/>
              <a:t>Clinical</a:t>
            </a:r>
            <a:r>
              <a:rPr lang="fr-CH" dirty="0"/>
              <a:t> </a:t>
            </a:r>
            <a:r>
              <a:rPr lang="fr-CH" dirty="0" err="1"/>
              <a:t>Orthopaedics</a:t>
            </a:r>
            <a:r>
              <a:rPr lang="fr-CH" dirty="0"/>
              <a:t>.</a:t>
            </a:r>
          </a:p>
          <a:p>
            <a:pPr fontAlgn="base"/>
            <a:r>
              <a:rPr lang="fr-CH" dirty="0"/>
              <a:t>Marion N. (2010). Modélisation de scénarios pédagogiques pour les environnements de réalité virtuelle d’apprentissage humain. (thèse de doctorat en informatique)</a:t>
            </a:r>
          </a:p>
          <a:p>
            <a:pPr fontAlgn="base"/>
            <a:r>
              <a:rPr lang="fr-CH" dirty="0" err="1"/>
              <a:t>McLachlan</a:t>
            </a:r>
            <a:r>
              <a:rPr lang="fr-CH" dirty="0"/>
              <a:t> J.C. (2004). New </a:t>
            </a:r>
            <a:r>
              <a:rPr lang="fr-CH" dirty="0" err="1"/>
              <a:t>path</a:t>
            </a:r>
            <a:r>
              <a:rPr lang="fr-CH" dirty="0"/>
              <a:t> for </a:t>
            </a:r>
            <a:r>
              <a:rPr lang="fr-CH" dirty="0" err="1"/>
              <a:t>teaching</a:t>
            </a:r>
            <a:r>
              <a:rPr lang="fr-CH" dirty="0"/>
              <a:t> </a:t>
            </a:r>
            <a:r>
              <a:rPr lang="fr-CH" dirty="0" err="1"/>
              <a:t>anatomy</a:t>
            </a:r>
            <a:r>
              <a:rPr lang="fr-CH" dirty="0"/>
              <a:t>: Living </a:t>
            </a:r>
            <a:r>
              <a:rPr lang="fr-CH" dirty="0" err="1"/>
              <a:t>anatomy</a:t>
            </a:r>
            <a:r>
              <a:rPr lang="fr-CH" dirty="0"/>
              <a:t> and </a:t>
            </a:r>
            <a:r>
              <a:rPr lang="fr-CH" dirty="0" err="1"/>
              <a:t>medical</a:t>
            </a:r>
            <a:r>
              <a:rPr lang="fr-CH" dirty="0"/>
              <a:t> </a:t>
            </a:r>
            <a:r>
              <a:rPr lang="fr-CH" dirty="0" err="1"/>
              <a:t>imaging</a:t>
            </a:r>
            <a:r>
              <a:rPr lang="fr-CH" dirty="0"/>
              <a:t> vs. dissection. The </a:t>
            </a:r>
            <a:r>
              <a:rPr lang="fr-CH" dirty="0" err="1"/>
              <a:t>Anatomical</a:t>
            </a:r>
            <a:r>
              <a:rPr lang="fr-CH" dirty="0"/>
              <a:t> Record Part B: The New </a:t>
            </a:r>
            <a:r>
              <a:rPr lang="fr-CH" dirty="0" err="1"/>
              <a:t>Anatomist</a:t>
            </a:r>
            <a:r>
              <a:rPr lang="fr-CH" dirty="0"/>
              <a:t> (vol. 281B).</a:t>
            </a:r>
          </a:p>
          <a:p>
            <a:pPr fontAlgn="base"/>
            <a:r>
              <a:rPr lang="fr-CH" dirty="0" err="1"/>
              <a:t>McLachlan</a:t>
            </a:r>
            <a:r>
              <a:rPr lang="fr-CH" dirty="0"/>
              <a:t> J.C. (2004). Teaching </a:t>
            </a:r>
            <a:r>
              <a:rPr lang="fr-CH" dirty="0" err="1"/>
              <a:t>anatomy</a:t>
            </a:r>
            <a:r>
              <a:rPr lang="fr-CH" dirty="0"/>
              <a:t> </a:t>
            </a:r>
            <a:r>
              <a:rPr lang="fr-CH" dirty="0" err="1"/>
              <a:t>without</a:t>
            </a:r>
            <a:r>
              <a:rPr lang="fr-CH" dirty="0"/>
              <a:t> </a:t>
            </a:r>
            <a:r>
              <a:rPr lang="fr-CH" dirty="0" err="1"/>
              <a:t>cadavers</a:t>
            </a:r>
            <a:r>
              <a:rPr lang="fr-CH" dirty="0"/>
              <a:t>. </a:t>
            </a:r>
            <a:r>
              <a:rPr lang="fr-CH" dirty="0" err="1"/>
              <a:t>Medical</a:t>
            </a:r>
            <a:r>
              <a:rPr lang="fr-CH" dirty="0"/>
              <a:t> Education (vol 38).</a:t>
            </a:r>
          </a:p>
          <a:p>
            <a:pPr fontAlgn="base"/>
            <a:r>
              <a:rPr lang="fr-CH" dirty="0"/>
              <a:t>Schneider, D. (2010). 3D </a:t>
            </a:r>
            <a:r>
              <a:rPr lang="fr-CH" dirty="0" err="1"/>
              <a:t>Priniters</a:t>
            </a:r>
            <a:r>
              <a:rPr lang="fr-CH" dirty="0"/>
              <a:t> in </a:t>
            </a:r>
            <a:r>
              <a:rPr lang="fr-CH" dirty="0" err="1"/>
              <a:t>education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 :  </a:t>
            </a:r>
            <a:r>
              <a:rPr lang="fr-CH" u="sng" dirty="0">
                <a:hlinkClick r:id="rId2"/>
              </a:rPr>
              <a:t>http://edutechwiki.unige.ch/en/3D_printers_in_education</a:t>
            </a:r>
            <a:r>
              <a:rPr lang="fr-CH" dirty="0"/>
              <a:t> (consulté novembre 2015)</a:t>
            </a:r>
          </a:p>
          <a:p>
            <a:pPr fontAlgn="base"/>
            <a:r>
              <a:rPr lang="fr-CH" dirty="0"/>
              <a:t>Schneider, D. (2011). Digital design and fabrication in </a:t>
            </a:r>
            <a:r>
              <a:rPr lang="fr-CH" dirty="0" err="1"/>
              <a:t>education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Accès: </a:t>
            </a:r>
            <a:r>
              <a:rPr lang="fr-CH" u="sng" dirty="0">
                <a:hlinkClick r:id="rId3"/>
              </a:rPr>
              <a:t>http://edutechwiki.unige.ch/en/Digital_design_and_fabrication_in_education</a:t>
            </a:r>
            <a:r>
              <a:rPr lang="fr-CH" dirty="0"/>
              <a:t> (consulté novembre 2015)</a:t>
            </a:r>
          </a:p>
          <a:p>
            <a:pPr fontAlgn="base"/>
            <a:r>
              <a:rPr lang="fr-CH" dirty="0"/>
              <a:t>Schneider, D. (N/A). </a:t>
            </a:r>
            <a:r>
              <a:rPr lang="fr-CH" dirty="0" err="1"/>
              <a:t>Constructionist</a:t>
            </a:r>
            <a:r>
              <a:rPr lang="fr-CH" dirty="0"/>
              <a:t> </a:t>
            </a:r>
            <a:r>
              <a:rPr lang="fr-CH" dirty="0" err="1"/>
              <a:t>learning</a:t>
            </a:r>
            <a:r>
              <a:rPr lang="fr-CH" dirty="0"/>
              <a:t> </a:t>
            </a:r>
            <a:r>
              <a:rPr lang="fr-CH" dirty="0" err="1"/>
              <a:t>object</a:t>
            </a:r>
            <a:r>
              <a:rPr lang="fr-CH" dirty="0"/>
              <a:t>. </a:t>
            </a:r>
            <a:r>
              <a:rPr lang="fr-CH" dirty="0" err="1"/>
              <a:t>Edutechwiki</a:t>
            </a:r>
            <a:r>
              <a:rPr lang="fr-CH" dirty="0"/>
              <a:t>. Accès: </a:t>
            </a:r>
            <a:r>
              <a:rPr lang="fr-CH" u="sng" dirty="0">
                <a:hlinkClick r:id="rId4"/>
              </a:rPr>
              <a:t>http://edutechwiki.unige.ch/en/Constructionist_learning_object</a:t>
            </a:r>
            <a:r>
              <a:rPr lang="fr-CH" dirty="0"/>
              <a:t> (consulté novembre 2015)</a:t>
            </a:r>
          </a:p>
          <a:p>
            <a:r>
              <a:rPr lang="fr-CH" dirty="0" err="1"/>
              <a:t>Zuckerman</a:t>
            </a:r>
            <a:r>
              <a:rPr lang="fr-CH" dirty="0"/>
              <a:t> O., </a:t>
            </a:r>
            <a:r>
              <a:rPr lang="fr-CH" dirty="0" err="1"/>
              <a:t>Arida</a:t>
            </a:r>
            <a:r>
              <a:rPr lang="fr-CH" dirty="0"/>
              <a:t> S., and </a:t>
            </a:r>
            <a:r>
              <a:rPr lang="fr-CH" dirty="0" err="1"/>
              <a:t>Resnick</a:t>
            </a:r>
            <a:r>
              <a:rPr lang="fr-CH" dirty="0"/>
              <a:t> M.. 2005. </a:t>
            </a:r>
            <a:r>
              <a:rPr lang="fr-CH" dirty="0" err="1"/>
              <a:t>Extending</a:t>
            </a:r>
            <a:r>
              <a:rPr lang="fr-CH" dirty="0"/>
              <a:t> tangible interfaces for </a:t>
            </a:r>
            <a:r>
              <a:rPr lang="fr-CH" dirty="0" err="1"/>
              <a:t>education</a:t>
            </a:r>
            <a:r>
              <a:rPr lang="fr-CH" dirty="0"/>
              <a:t>: digital </a:t>
            </a:r>
            <a:r>
              <a:rPr lang="fr-CH" dirty="0" err="1"/>
              <a:t>montessori-inspired</a:t>
            </a:r>
            <a:r>
              <a:rPr lang="fr-CH" dirty="0"/>
              <a:t> </a:t>
            </a:r>
            <a:r>
              <a:rPr lang="fr-CH" dirty="0" err="1"/>
              <a:t>manipulatives</a:t>
            </a:r>
            <a:r>
              <a:rPr lang="fr-CH" dirty="0"/>
              <a:t>. In </a:t>
            </a:r>
            <a:r>
              <a:rPr lang="fr-CH" dirty="0" err="1"/>
              <a:t>Proceedings</a:t>
            </a:r>
            <a:r>
              <a:rPr lang="fr-CH" dirty="0"/>
              <a:t> of the SIGCHI </a:t>
            </a:r>
            <a:r>
              <a:rPr lang="fr-CH" dirty="0" err="1"/>
              <a:t>Conference</a:t>
            </a:r>
            <a:r>
              <a:rPr lang="fr-CH" dirty="0"/>
              <a:t> on </a:t>
            </a:r>
            <a:r>
              <a:rPr lang="fr-CH" dirty="0" err="1"/>
              <a:t>Human</a:t>
            </a:r>
            <a:r>
              <a:rPr lang="fr-CH" dirty="0"/>
              <a:t> </a:t>
            </a:r>
            <a:r>
              <a:rPr lang="fr-CH" dirty="0" err="1"/>
              <a:t>Factors</a:t>
            </a:r>
            <a:r>
              <a:rPr lang="fr-CH" dirty="0"/>
              <a:t> in </a:t>
            </a:r>
            <a:r>
              <a:rPr lang="fr-CH" dirty="0" err="1"/>
              <a:t>Computing</a:t>
            </a:r>
            <a:r>
              <a:rPr lang="fr-CH" dirty="0"/>
              <a:t> </a:t>
            </a:r>
            <a:r>
              <a:rPr lang="fr-CH" dirty="0" err="1"/>
              <a:t>Systems</a:t>
            </a:r>
            <a:r>
              <a:rPr lang="fr-CH" dirty="0"/>
              <a:t> (CHI '05). ACM, New York, NY, USA, 859-868. DOI=10.1145/1054972.1055093</a:t>
            </a:r>
            <a:r>
              <a:rPr lang="fr-CH" dirty="0">
                <a:hlinkClick r:id="rId5"/>
              </a:rPr>
              <a:t> </a:t>
            </a:r>
            <a:r>
              <a:rPr lang="fr-CH" u="sng" dirty="0">
                <a:hlinkClick r:id="rId5"/>
              </a:rPr>
              <a:t>http://doi.acm.org/10.1145/1054972.1055093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%">
              <a:schemeClr val="phClr">
                <a:tint val="60%"/>
                <a:lumMod val="110%"/>
              </a:schemeClr>
            </a:gs>
            <a:gs pos="100%">
              <a:schemeClr val="phClr">
                <a:tint val="82%"/>
              </a:schemeClr>
            </a:gs>
          </a:gsLst>
          <a:lin ang="5400000" scaled="0"/>
        </a:gradFill>
        <a:blipFill>
          <a:blip xmlns:r="http://purl.oclc.org/ooxml/officeDocument/relationships" r:embed="rId1">
            <a:duotone>
              <a:schemeClr val="phClr">
                <a:shade val="74%"/>
                <a:satMod val="130%"/>
                <a:lumMod val="90%"/>
              </a:schemeClr>
              <a:schemeClr val="phClr">
                <a:tint val="94%"/>
                <a:satMod val="120%"/>
                <a:lumMod val="104%"/>
              </a:schemeClr>
            </a:duotone>
          </a:blip>
          <a:tile tx="0" ty="0" sx="100%" sy="100%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%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%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10%"/>
              </a:schemeClr>
            </a:gs>
            <a:gs pos="100%">
              <a:schemeClr val="phClr">
                <a:shade val="88%"/>
                <a:lumMod val="98%"/>
              </a:schemeClr>
            </a:gs>
          </a:gsLst>
          <a:lin ang="5400000" scaled="0"/>
        </a:gradFill>
        <a:blipFill>
          <a:blip xmlns:r="http://purl.oclc.org/ooxml/officeDocument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purl.oclc.org/ooxml/drawingml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Organic</Template>
  <TotalTime>110</TotalTime>
  <Words>258</Words>
  <Application>Microsoft Office PowerPoint</Application>
  <PresentationFormat>Grand écran</PresentationFormat>
  <Paragraphs>43</Paragraphs>
  <Slides>10</Slides>
  <Notes>1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Organique</vt:lpstr>
      <vt:lpstr>Design et fabrication de kit constructif</vt:lpstr>
      <vt:lpstr>Présentation PowerPoint</vt:lpstr>
      <vt:lpstr>Objectif</vt:lpstr>
      <vt:lpstr>Hypothèse</vt:lpstr>
      <vt:lpstr>Présentation PowerPoint</vt:lpstr>
      <vt:lpstr>Présentation PowerPoint</vt:lpstr>
      <vt:lpstr>Usability Testing</vt:lpstr>
      <vt:lpstr>Résultats</vt:lpstr>
      <vt:lpstr>References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pédagogique</dc:title>
  <dc:creator>Kim Schmidt</dc:creator>
  <cp:lastModifiedBy>Kim Schmidt</cp:lastModifiedBy>
  <cp:revision>12</cp:revision>
  <dcterms:created xsi:type="dcterms:W3CDTF">2016-02-28T13:22:34Z</dcterms:created>
  <dcterms:modified xsi:type="dcterms:W3CDTF">2016-02-28T15:19:32Z</dcterms:modified>
</cp:coreProperties>
</file>