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5" r:id="rId6"/>
    <p:sldId id="258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dirty="0" smtClean="0"/>
              <a:t>Outils</a:t>
            </a:r>
            <a:r>
              <a:rPr lang="fr-CH" baseline="0" dirty="0" smtClean="0"/>
              <a:t> utilisés</a:t>
            </a:r>
            <a:endParaRPr lang="fr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MOY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10</c:v>
                </c:pt>
                <c:pt idx="1">
                  <c:v>75</c:v>
                </c:pt>
                <c:pt idx="2">
                  <c:v>15</c:v>
                </c:pt>
                <c:pt idx="3">
                  <c:v>95</c:v>
                </c:pt>
                <c:pt idx="4">
                  <c:v>55</c:v>
                </c:pt>
                <c:pt idx="5">
                  <c:v>25</c:v>
                </c:pt>
                <c:pt idx="6">
                  <c:v>50</c:v>
                </c:pt>
                <c:pt idx="7">
                  <c:v>46.428571428571431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TEXTBOOK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MOY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90</c:v>
                </c:pt>
                <c:pt idx="1">
                  <c:v>25</c:v>
                </c:pt>
                <c:pt idx="2">
                  <c:v>85</c:v>
                </c:pt>
                <c:pt idx="3">
                  <c:v>5</c:v>
                </c:pt>
                <c:pt idx="4">
                  <c:v>45</c:v>
                </c:pt>
                <c:pt idx="5">
                  <c:v>75</c:v>
                </c:pt>
                <c:pt idx="6">
                  <c:v>50</c:v>
                </c:pt>
                <c:pt idx="7">
                  <c:v>53.571428571428569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397176"/>
        <c:axId val="332231200"/>
      </c:barChart>
      <c:catAx>
        <c:axId val="3313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231200"/>
        <c:crosses val="autoZero"/>
        <c:auto val="1"/>
        <c:lblAlgn val="ctr"/>
        <c:lblOffset val="100"/>
        <c:noMultiLvlLbl val="0"/>
      </c:catAx>
      <c:valAx>
        <c:axId val="3322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39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9856567367151"/>
          <c:y val="7.8956687014326163E-2"/>
          <c:w val="0.49994934033884075"/>
          <c:h val="0.86175924327233"/>
        </c:manualLayout>
      </c:layout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0</c:v>
                </c:pt>
                <c:pt idx="3">
                  <c:v>45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10</c:v>
                </c:pt>
                <c:pt idx="3">
                  <c:v>80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75</c:v>
                </c:pt>
                <c:pt idx="1">
                  <c:v>90</c:v>
                </c:pt>
                <c:pt idx="2">
                  <c:v>40</c:v>
                </c:pt>
                <c:pt idx="3">
                  <c:v>100</c:v>
                </c:pt>
                <c:pt idx="4">
                  <c:v>75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25</c:v>
                </c:pt>
                <c:pt idx="1">
                  <c:v>100</c:v>
                </c:pt>
                <c:pt idx="2">
                  <c:v>80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5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100</c:v>
                </c:pt>
                <c:pt idx="1">
                  <c:v>40</c:v>
                </c:pt>
                <c:pt idx="2">
                  <c:v>40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6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Feuil1!$G$2:$G$6</c:f>
              <c:numCache>
                <c:formatCode>General</c:formatCode>
                <c:ptCount val="5"/>
                <c:pt idx="0">
                  <c:v>25</c:v>
                </c:pt>
                <c:pt idx="1">
                  <c:v>10</c:v>
                </c:pt>
                <c:pt idx="2">
                  <c:v>80</c:v>
                </c:pt>
                <c:pt idx="3">
                  <c:v>80</c:v>
                </c:pt>
                <c:pt idx="4">
                  <c:v>50</c:v>
                </c:pt>
              </c:numCache>
            </c:numRef>
          </c:val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7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Feuil1!$H$2:$H$6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40</c:v>
                </c:pt>
                <c:pt idx="3">
                  <c:v>80</c:v>
                </c:pt>
                <c:pt idx="4">
                  <c:v>75</c:v>
                </c:pt>
              </c:numCache>
            </c:numRef>
          </c:val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MOY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Feuil1!$I$2:$I$6</c:f>
              <c:numCache>
                <c:formatCode>General</c:formatCode>
                <c:ptCount val="5"/>
                <c:pt idx="0">
                  <c:v>69.285714285714292</c:v>
                </c:pt>
                <c:pt idx="1">
                  <c:v>68.571428571428569</c:v>
                </c:pt>
                <c:pt idx="2">
                  <c:v>41.428571428571431</c:v>
                </c:pt>
                <c:pt idx="3">
                  <c:v>83.571428571428569</c:v>
                </c:pt>
                <c:pt idx="4">
                  <c:v>71.428571428571431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231592"/>
        <c:axId val="332231984"/>
      </c:radarChart>
      <c:catAx>
        <c:axId val="3322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231984"/>
        <c:crosses val="autoZero"/>
        <c:auto val="1"/>
        <c:lblAlgn val="ctr"/>
        <c:lblOffset val="100"/>
        <c:noMultiLvlLbl val="0"/>
      </c:catAx>
      <c:valAx>
        <c:axId val="33223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23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6184074181533965"/>
          <c:y val="0.28444763489999259"/>
          <c:w val="0.13815925818466041"/>
          <c:h val="0.49807254336104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205B1-742B-4A1B-869F-49E79494410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3F7C5F1C-2589-431A-8F85-5890EB107D40}">
      <dgm:prSet phldrT="[Texte]"/>
      <dgm:spPr/>
      <dgm:t>
        <a:bodyPr anchor="ctr" anchorCtr="0"/>
        <a:lstStyle/>
        <a:p>
          <a:r>
            <a:rPr lang="fr-CH" b="1" dirty="0" smtClean="0"/>
            <a:t>Imagerie radiologique</a:t>
          </a:r>
          <a:endParaRPr lang="fr-CH" b="1" dirty="0"/>
        </a:p>
      </dgm:t>
    </dgm:pt>
    <dgm:pt modelId="{67F54D30-9118-4293-8A4F-0FAD6825E458}" type="parTrans" cxnId="{9580727D-7D27-4AA5-9754-5C185C3F045A}">
      <dgm:prSet/>
      <dgm:spPr/>
      <dgm:t>
        <a:bodyPr/>
        <a:lstStyle/>
        <a:p>
          <a:endParaRPr lang="fr-CH"/>
        </a:p>
      </dgm:t>
    </dgm:pt>
    <dgm:pt modelId="{13F0DE50-CF8B-458C-8C72-6CE771417563}" type="sibTrans" cxnId="{9580727D-7D27-4AA5-9754-5C185C3F045A}">
      <dgm:prSet/>
      <dgm:spPr/>
      <dgm:t>
        <a:bodyPr/>
        <a:lstStyle/>
        <a:p>
          <a:endParaRPr lang="fr-CH"/>
        </a:p>
      </dgm:t>
    </dgm:pt>
    <dgm:pt modelId="{1F2D0E00-0E2A-459E-825A-87092DF5C813}">
      <dgm:prSet phldrT="[Texte]"/>
      <dgm:spPr/>
      <dgm:t>
        <a:bodyPr anchor="ctr" anchorCtr="0"/>
        <a:lstStyle/>
        <a:p>
          <a:r>
            <a:rPr lang="fr-CH" b="1" dirty="0" err="1" smtClean="0"/>
            <a:t>MagicBox</a:t>
          </a:r>
          <a:endParaRPr lang="fr-CH" b="1" dirty="0"/>
        </a:p>
      </dgm:t>
    </dgm:pt>
    <dgm:pt modelId="{223FA4F9-6123-45A0-9CE2-DAFBB33415AC}" type="parTrans" cxnId="{4BDE9DC2-27F7-44D0-861D-5045921AABA8}">
      <dgm:prSet/>
      <dgm:spPr/>
      <dgm:t>
        <a:bodyPr/>
        <a:lstStyle/>
        <a:p>
          <a:endParaRPr lang="fr-CH"/>
        </a:p>
      </dgm:t>
    </dgm:pt>
    <dgm:pt modelId="{EC875163-DAFC-41D5-BC5A-ED15E1A31E52}" type="sibTrans" cxnId="{4BDE9DC2-27F7-44D0-861D-5045921AABA8}">
      <dgm:prSet/>
      <dgm:spPr/>
      <dgm:t>
        <a:bodyPr/>
        <a:lstStyle/>
        <a:p>
          <a:endParaRPr lang="fr-CH"/>
        </a:p>
      </dgm:t>
    </dgm:pt>
    <dgm:pt modelId="{80FF22E7-6939-415F-B0DC-E42D73BFE816}">
      <dgm:prSet phldrT="[Texte]" custT="1"/>
      <dgm:spPr/>
      <dgm:t>
        <a:bodyPr anchor="ctr" anchorCtr="0"/>
        <a:lstStyle/>
        <a:p>
          <a:r>
            <a:rPr lang="fr-CH" sz="1600" dirty="0" smtClean="0"/>
            <a:t>Images CT</a:t>
          </a:r>
          <a:endParaRPr lang="fr-CH" sz="1600" dirty="0"/>
        </a:p>
      </dgm:t>
    </dgm:pt>
    <dgm:pt modelId="{86A76BA2-B2A1-4471-8FD3-B4246B0C3F53}" type="parTrans" cxnId="{621C1076-4445-4EE3-8E21-795193528E19}">
      <dgm:prSet/>
      <dgm:spPr/>
      <dgm:t>
        <a:bodyPr/>
        <a:lstStyle/>
        <a:p>
          <a:endParaRPr lang="fr-CH"/>
        </a:p>
      </dgm:t>
    </dgm:pt>
    <dgm:pt modelId="{25DDDDFD-862E-456D-BD1C-3D5A0AE69B24}" type="sibTrans" cxnId="{621C1076-4445-4EE3-8E21-795193528E19}">
      <dgm:prSet/>
      <dgm:spPr/>
      <dgm:t>
        <a:bodyPr/>
        <a:lstStyle/>
        <a:p>
          <a:endParaRPr lang="fr-CH"/>
        </a:p>
      </dgm:t>
    </dgm:pt>
    <dgm:pt modelId="{441AD48C-9E82-4901-B8B2-65349D3DA209}">
      <dgm:prSet phldrT="[Texte]"/>
      <dgm:spPr/>
      <dgm:t>
        <a:bodyPr anchor="ctr" anchorCtr="0"/>
        <a:lstStyle/>
        <a:p>
          <a:r>
            <a:rPr lang="fr-CH" b="1" dirty="0" smtClean="0"/>
            <a:t>.STL</a:t>
          </a:r>
          <a:endParaRPr lang="fr-CH" b="1" dirty="0"/>
        </a:p>
      </dgm:t>
    </dgm:pt>
    <dgm:pt modelId="{793EFCEC-052D-4067-B5E0-1B576034A7EF}" type="parTrans" cxnId="{78708436-2454-4770-9CE8-ADCF28B83F59}">
      <dgm:prSet/>
      <dgm:spPr/>
      <dgm:t>
        <a:bodyPr/>
        <a:lstStyle/>
        <a:p>
          <a:endParaRPr lang="fr-CH"/>
        </a:p>
      </dgm:t>
    </dgm:pt>
    <dgm:pt modelId="{FF300578-19F3-4E98-828C-A8F724A5E81A}" type="sibTrans" cxnId="{78708436-2454-4770-9CE8-ADCF28B83F59}">
      <dgm:prSet/>
      <dgm:spPr/>
      <dgm:t>
        <a:bodyPr/>
        <a:lstStyle/>
        <a:p>
          <a:endParaRPr lang="fr-CH"/>
        </a:p>
      </dgm:t>
    </dgm:pt>
    <dgm:pt modelId="{3E69A5D2-6B64-47F4-BDE8-4E79B0C1F827}">
      <dgm:prSet phldrT="[Texte]" custT="1"/>
      <dgm:spPr/>
      <dgm:t>
        <a:bodyPr anchor="ctr" anchorCtr="0"/>
        <a:lstStyle/>
        <a:p>
          <a:r>
            <a:rPr lang="fr-CH" sz="1600" dirty="0" smtClean="0"/>
            <a:t>Os de la main segmentés</a:t>
          </a:r>
          <a:endParaRPr lang="fr-CH" sz="1600" dirty="0"/>
        </a:p>
      </dgm:t>
    </dgm:pt>
    <dgm:pt modelId="{DA7AE312-C086-4EC6-AB1B-7251404F9220}" type="parTrans" cxnId="{016C1328-B8C7-409F-9422-14D5E9820CDF}">
      <dgm:prSet/>
      <dgm:spPr/>
      <dgm:t>
        <a:bodyPr/>
        <a:lstStyle/>
        <a:p>
          <a:endParaRPr lang="fr-CH"/>
        </a:p>
      </dgm:t>
    </dgm:pt>
    <dgm:pt modelId="{2D64E46D-1192-494E-B619-4668ACC4C862}" type="sibTrans" cxnId="{016C1328-B8C7-409F-9422-14D5E9820CDF}">
      <dgm:prSet/>
      <dgm:spPr/>
      <dgm:t>
        <a:bodyPr/>
        <a:lstStyle/>
        <a:p>
          <a:endParaRPr lang="fr-CH"/>
        </a:p>
      </dgm:t>
    </dgm:pt>
    <dgm:pt modelId="{86CFC861-6593-4843-A5EB-2316CADA1491}">
      <dgm:prSet phldrT="[Texte]" custT="1"/>
      <dgm:spPr/>
      <dgm:t>
        <a:bodyPr anchor="ctr" anchorCtr="0"/>
        <a:lstStyle/>
        <a:p>
          <a:r>
            <a:rPr lang="fr-CH" sz="1600" dirty="0" smtClean="0"/>
            <a:t>Main du sujet</a:t>
          </a:r>
          <a:endParaRPr lang="fr-CH" sz="1600" dirty="0"/>
        </a:p>
      </dgm:t>
    </dgm:pt>
    <dgm:pt modelId="{DF50BB28-32AF-4994-B357-30D1CC9C2D7E}" type="sibTrans" cxnId="{8E6F32CC-B853-4806-BA95-3ADD0C93B6C4}">
      <dgm:prSet/>
      <dgm:spPr/>
      <dgm:t>
        <a:bodyPr/>
        <a:lstStyle/>
        <a:p>
          <a:endParaRPr lang="fr-CH"/>
        </a:p>
      </dgm:t>
    </dgm:pt>
    <dgm:pt modelId="{2FE52FF7-3038-4873-B31D-6D1A4981E6F3}" type="parTrans" cxnId="{8E6F32CC-B853-4806-BA95-3ADD0C93B6C4}">
      <dgm:prSet/>
      <dgm:spPr/>
      <dgm:t>
        <a:bodyPr/>
        <a:lstStyle/>
        <a:p>
          <a:endParaRPr lang="fr-CH"/>
        </a:p>
      </dgm:t>
    </dgm:pt>
    <dgm:pt modelId="{863D8D1B-1123-4866-96C4-29CAB6074365}" type="pres">
      <dgm:prSet presAssocID="{39D205B1-742B-4A1B-869F-49E794944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CCD85FF4-C993-48CA-BF0A-7404795B1167}" type="pres">
      <dgm:prSet presAssocID="{39D205B1-742B-4A1B-869F-49E79494410E}" presName="tSp" presStyleCnt="0"/>
      <dgm:spPr/>
    </dgm:pt>
    <dgm:pt modelId="{7D9323C1-50A9-4EC5-B7D5-E16E6158B618}" type="pres">
      <dgm:prSet presAssocID="{39D205B1-742B-4A1B-869F-49E79494410E}" presName="bSp" presStyleCnt="0"/>
      <dgm:spPr/>
    </dgm:pt>
    <dgm:pt modelId="{252E638F-8FDD-4B78-A8E3-67BC096DC355}" type="pres">
      <dgm:prSet presAssocID="{39D205B1-742B-4A1B-869F-49E79494410E}" presName="process" presStyleCnt="0"/>
      <dgm:spPr/>
    </dgm:pt>
    <dgm:pt modelId="{EF81DDF7-F742-4F88-BA63-30A8F2187672}" type="pres">
      <dgm:prSet presAssocID="{3F7C5F1C-2589-431A-8F85-5890EB107D40}" presName="composite1" presStyleCnt="0"/>
      <dgm:spPr/>
    </dgm:pt>
    <dgm:pt modelId="{256DAA84-4A63-48EE-83BA-11D3CC564A27}" type="pres">
      <dgm:prSet presAssocID="{3F7C5F1C-2589-431A-8F85-5890EB107D40}" presName="dummyNode1" presStyleLbl="node1" presStyleIdx="0" presStyleCnt="3"/>
      <dgm:spPr/>
    </dgm:pt>
    <dgm:pt modelId="{8817E570-D3BB-413F-A3AF-B1B405A22E65}" type="pres">
      <dgm:prSet presAssocID="{3F7C5F1C-2589-431A-8F85-5890EB107D4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0FA09E3-26F3-4132-A324-40D8F89DCD51}" type="pres">
      <dgm:prSet presAssocID="{3F7C5F1C-2589-431A-8F85-5890EB107D4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85CD415-F31B-4972-9E0A-C1A00098CE73}" type="pres">
      <dgm:prSet presAssocID="{3F7C5F1C-2589-431A-8F85-5890EB107D4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25FB407-D43B-44C9-8DD6-722CC123AF64}" type="pres">
      <dgm:prSet presAssocID="{3F7C5F1C-2589-431A-8F85-5890EB107D40}" presName="connSite1" presStyleCnt="0"/>
      <dgm:spPr/>
    </dgm:pt>
    <dgm:pt modelId="{74B41F95-606A-4A78-B868-2BD4F03537DF}" type="pres">
      <dgm:prSet presAssocID="{13F0DE50-CF8B-458C-8C72-6CE771417563}" presName="Name9" presStyleLbl="sibTrans2D1" presStyleIdx="0" presStyleCnt="2"/>
      <dgm:spPr/>
      <dgm:t>
        <a:bodyPr/>
        <a:lstStyle/>
        <a:p>
          <a:endParaRPr lang="fr-CH"/>
        </a:p>
      </dgm:t>
    </dgm:pt>
    <dgm:pt modelId="{58DCD16F-E9C5-4BCE-811C-5F9063AD0D8B}" type="pres">
      <dgm:prSet presAssocID="{1F2D0E00-0E2A-459E-825A-87092DF5C813}" presName="composite2" presStyleCnt="0"/>
      <dgm:spPr/>
    </dgm:pt>
    <dgm:pt modelId="{2A52A80D-351F-413F-8C10-C43749AB95A8}" type="pres">
      <dgm:prSet presAssocID="{1F2D0E00-0E2A-459E-825A-87092DF5C813}" presName="dummyNode2" presStyleLbl="node1" presStyleIdx="0" presStyleCnt="3"/>
      <dgm:spPr/>
    </dgm:pt>
    <dgm:pt modelId="{96BE45CA-75CC-4F25-9DFC-A5E81AFE669A}" type="pres">
      <dgm:prSet presAssocID="{1F2D0E00-0E2A-459E-825A-87092DF5C81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1F85825-7E7E-484E-BDBB-014DCD76EB05}" type="pres">
      <dgm:prSet presAssocID="{1F2D0E00-0E2A-459E-825A-87092DF5C81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A5C0D0-9A91-4227-88D3-8BB9887D8424}" type="pres">
      <dgm:prSet presAssocID="{1F2D0E00-0E2A-459E-825A-87092DF5C81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06EDC72-8A57-46D1-8408-90B068C46829}" type="pres">
      <dgm:prSet presAssocID="{1F2D0E00-0E2A-459E-825A-87092DF5C813}" presName="connSite2" presStyleCnt="0"/>
      <dgm:spPr/>
    </dgm:pt>
    <dgm:pt modelId="{9064426F-F778-4034-BA15-1B8F110F109E}" type="pres">
      <dgm:prSet presAssocID="{EC875163-DAFC-41D5-BC5A-ED15E1A31E52}" presName="Name18" presStyleLbl="sibTrans2D1" presStyleIdx="1" presStyleCnt="2"/>
      <dgm:spPr/>
      <dgm:t>
        <a:bodyPr/>
        <a:lstStyle/>
        <a:p>
          <a:endParaRPr lang="fr-CH"/>
        </a:p>
      </dgm:t>
    </dgm:pt>
    <dgm:pt modelId="{76781FA7-7ED0-440E-8A71-63AEBDAE6075}" type="pres">
      <dgm:prSet presAssocID="{441AD48C-9E82-4901-B8B2-65349D3DA209}" presName="composite1" presStyleCnt="0"/>
      <dgm:spPr/>
    </dgm:pt>
    <dgm:pt modelId="{1939E289-95F8-41C9-9843-D32C74D3D69E}" type="pres">
      <dgm:prSet presAssocID="{441AD48C-9E82-4901-B8B2-65349D3DA209}" presName="dummyNode1" presStyleLbl="node1" presStyleIdx="1" presStyleCnt="3"/>
      <dgm:spPr/>
    </dgm:pt>
    <dgm:pt modelId="{E2DE42B8-C5B6-472E-9543-23A898307AD1}" type="pres">
      <dgm:prSet presAssocID="{441AD48C-9E82-4901-B8B2-65349D3DA20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B049A94-A1C0-4B42-8766-276E70F34262}" type="pres">
      <dgm:prSet presAssocID="{441AD48C-9E82-4901-B8B2-65349D3DA20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AF0407F-4E1A-4DA0-800C-FAA8FD432D57}" type="pres">
      <dgm:prSet presAssocID="{441AD48C-9E82-4901-B8B2-65349D3DA20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5042855-4E90-42A1-8DA3-C035053CC56B}" type="pres">
      <dgm:prSet presAssocID="{441AD48C-9E82-4901-B8B2-65349D3DA209}" presName="connSite1" presStyleCnt="0"/>
      <dgm:spPr/>
    </dgm:pt>
  </dgm:ptLst>
  <dgm:cxnLst>
    <dgm:cxn modelId="{B3E268E3-3054-47FE-8030-3B62211CCEB5}" type="presOf" srcId="{3F7C5F1C-2589-431A-8F85-5890EB107D40}" destId="{185CD415-F31B-4972-9E0A-C1A00098CE73}" srcOrd="0" destOrd="0" presId="urn:microsoft.com/office/officeart/2005/8/layout/hProcess4"/>
    <dgm:cxn modelId="{EADF74E7-038A-4458-9943-E60A54CFD68B}" type="presOf" srcId="{3E69A5D2-6B64-47F4-BDE8-4E79B0C1F827}" destId="{E2DE42B8-C5B6-472E-9543-23A898307AD1}" srcOrd="0" destOrd="0" presId="urn:microsoft.com/office/officeart/2005/8/layout/hProcess4"/>
    <dgm:cxn modelId="{78708436-2454-4770-9CE8-ADCF28B83F59}" srcId="{39D205B1-742B-4A1B-869F-49E79494410E}" destId="{441AD48C-9E82-4901-B8B2-65349D3DA209}" srcOrd="2" destOrd="0" parTransId="{793EFCEC-052D-4067-B5E0-1B576034A7EF}" sibTransId="{FF300578-19F3-4E98-828C-A8F724A5E81A}"/>
    <dgm:cxn modelId="{91AC5129-5BB3-46E8-A8BD-A3CACA1C9E2A}" type="presOf" srcId="{1F2D0E00-0E2A-459E-825A-87092DF5C813}" destId="{C6A5C0D0-9A91-4227-88D3-8BB9887D8424}" srcOrd="0" destOrd="0" presId="urn:microsoft.com/office/officeart/2005/8/layout/hProcess4"/>
    <dgm:cxn modelId="{2618244B-451E-4F12-B45E-60531724C59F}" type="presOf" srcId="{39D205B1-742B-4A1B-869F-49E79494410E}" destId="{863D8D1B-1123-4866-96C4-29CAB6074365}" srcOrd="0" destOrd="0" presId="urn:microsoft.com/office/officeart/2005/8/layout/hProcess4"/>
    <dgm:cxn modelId="{8E6F32CC-B853-4806-BA95-3ADD0C93B6C4}" srcId="{3F7C5F1C-2589-431A-8F85-5890EB107D40}" destId="{86CFC861-6593-4843-A5EB-2316CADA1491}" srcOrd="0" destOrd="0" parTransId="{2FE52FF7-3038-4873-B31D-6D1A4981E6F3}" sibTransId="{DF50BB28-32AF-4994-B357-30D1CC9C2D7E}"/>
    <dgm:cxn modelId="{621C1076-4445-4EE3-8E21-795193528E19}" srcId="{1F2D0E00-0E2A-459E-825A-87092DF5C813}" destId="{80FF22E7-6939-415F-B0DC-E42D73BFE816}" srcOrd="0" destOrd="0" parTransId="{86A76BA2-B2A1-4471-8FD3-B4246B0C3F53}" sibTransId="{25DDDDFD-862E-456D-BD1C-3D5A0AE69B24}"/>
    <dgm:cxn modelId="{664C3273-D1E6-4AF6-B7C1-78034B47DE17}" type="presOf" srcId="{80FF22E7-6939-415F-B0DC-E42D73BFE816}" destId="{96BE45CA-75CC-4F25-9DFC-A5E81AFE669A}" srcOrd="0" destOrd="0" presId="urn:microsoft.com/office/officeart/2005/8/layout/hProcess4"/>
    <dgm:cxn modelId="{51404B2E-0079-425B-BF57-FAAC40517BC8}" type="presOf" srcId="{441AD48C-9E82-4901-B8B2-65349D3DA209}" destId="{AAF0407F-4E1A-4DA0-800C-FAA8FD432D57}" srcOrd="0" destOrd="0" presId="urn:microsoft.com/office/officeart/2005/8/layout/hProcess4"/>
    <dgm:cxn modelId="{8741A8BD-94E6-4BEA-AB2C-8A3524740935}" type="presOf" srcId="{86CFC861-6593-4843-A5EB-2316CADA1491}" destId="{8817E570-D3BB-413F-A3AF-B1B405A22E65}" srcOrd="0" destOrd="0" presId="urn:microsoft.com/office/officeart/2005/8/layout/hProcess4"/>
    <dgm:cxn modelId="{39BC4C0B-9BC6-49A6-ACB7-DA060EE8B5B6}" type="presOf" srcId="{EC875163-DAFC-41D5-BC5A-ED15E1A31E52}" destId="{9064426F-F778-4034-BA15-1B8F110F109E}" srcOrd="0" destOrd="0" presId="urn:microsoft.com/office/officeart/2005/8/layout/hProcess4"/>
    <dgm:cxn modelId="{C9F8C001-17F8-49B8-BB04-DEE508B54351}" type="presOf" srcId="{3E69A5D2-6B64-47F4-BDE8-4E79B0C1F827}" destId="{9B049A94-A1C0-4B42-8766-276E70F34262}" srcOrd="1" destOrd="0" presId="urn:microsoft.com/office/officeart/2005/8/layout/hProcess4"/>
    <dgm:cxn modelId="{9580727D-7D27-4AA5-9754-5C185C3F045A}" srcId="{39D205B1-742B-4A1B-869F-49E79494410E}" destId="{3F7C5F1C-2589-431A-8F85-5890EB107D40}" srcOrd="0" destOrd="0" parTransId="{67F54D30-9118-4293-8A4F-0FAD6825E458}" sibTransId="{13F0DE50-CF8B-458C-8C72-6CE771417563}"/>
    <dgm:cxn modelId="{61AA38A0-202F-4CFE-9BAC-B1A66AC08D3D}" type="presOf" srcId="{86CFC861-6593-4843-A5EB-2316CADA1491}" destId="{40FA09E3-26F3-4132-A324-40D8F89DCD51}" srcOrd="1" destOrd="0" presId="urn:microsoft.com/office/officeart/2005/8/layout/hProcess4"/>
    <dgm:cxn modelId="{DC1617A5-3C40-4C6C-BEEF-D71C1070CAE4}" type="presOf" srcId="{13F0DE50-CF8B-458C-8C72-6CE771417563}" destId="{74B41F95-606A-4A78-B868-2BD4F03537DF}" srcOrd="0" destOrd="0" presId="urn:microsoft.com/office/officeart/2005/8/layout/hProcess4"/>
    <dgm:cxn modelId="{44F3BAF1-481F-4FF0-8F19-BBC691771CE3}" type="presOf" srcId="{80FF22E7-6939-415F-B0DC-E42D73BFE816}" destId="{F1F85825-7E7E-484E-BDBB-014DCD76EB05}" srcOrd="1" destOrd="0" presId="urn:microsoft.com/office/officeart/2005/8/layout/hProcess4"/>
    <dgm:cxn modelId="{016C1328-B8C7-409F-9422-14D5E9820CDF}" srcId="{441AD48C-9E82-4901-B8B2-65349D3DA209}" destId="{3E69A5D2-6B64-47F4-BDE8-4E79B0C1F827}" srcOrd="0" destOrd="0" parTransId="{DA7AE312-C086-4EC6-AB1B-7251404F9220}" sibTransId="{2D64E46D-1192-494E-B619-4668ACC4C862}"/>
    <dgm:cxn modelId="{4BDE9DC2-27F7-44D0-861D-5045921AABA8}" srcId="{39D205B1-742B-4A1B-869F-49E79494410E}" destId="{1F2D0E00-0E2A-459E-825A-87092DF5C813}" srcOrd="1" destOrd="0" parTransId="{223FA4F9-6123-45A0-9CE2-DAFBB33415AC}" sibTransId="{EC875163-DAFC-41D5-BC5A-ED15E1A31E52}"/>
    <dgm:cxn modelId="{6FDCE6F8-FF01-4366-8F39-8E7E2E49B945}" type="presParOf" srcId="{863D8D1B-1123-4866-96C4-29CAB6074365}" destId="{CCD85FF4-C993-48CA-BF0A-7404795B1167}" srcOrd="0" destOrd="0" presId="urn:microsoft.com/office/officeart/2005/8/layout/hProcess4"/>
    <dgm:cxn modelId="{7D0C4A91-E5A6-4A9E-9D5A-15BF2626FC81}" type="presParOf" srcId="{863D8D1B-1123-4866-96C4-29CAB6074365}" destId="{7D9323C1-50A9-4EC5-B7D5-E16E6158B618}" srcOrd="1" destOrd="0" presId="urn:microsoft.com/office/officeart/2005/8/layout/hProcess4"/>
    <dgm:cxn modelId="{6E58295C-9EC1-4F3E-9D29-3E6A9E377AEC}" type="presParOf" srcId="{863D8D1B-1123-4866-96C4-29CAB6074365}" destId="{252E638F-8FDD-4B78-A8E3-67BC096DC355}" srcOrd="2" destOrd="0" presId="urn:microsoft.com/office/officeart/2005/8/layout/hProcess4"/>
    <dgm:cxn modelId="{CABE984D-0FBA-48D9-AF2D-91D32F8D393E}" type="presParOf" srcId="{252E638F-8FDD-4B78-A8E3-67BC096DC355}" destId="{EF81DDF7-F742-4F88-BA63-30A8F2187672}" srcOrd="0" destOrd="0" presId="urn:microsoft.com/office/officeart/2005/8/layout/hProcess4"/>
    <dgm:cxn modelId="{5FAC8103-BEE6-4AE1-9CF1-5D560E30FFBD}" type="presParOf" srcId="{EF81DDF7-F742-4F88-BA63-30A8F2187672}" destId="{256DAA84-4A63-48EE-83BA-11D3CC564A27}" srcOrd="0" destOrd="0" presId="urn:microsoft.com/office/officeart/2005/8/layout/hProcess4"/>
    <dgm:cxn modelId="{F2465347-B23B-4530-AA7A-7FC4AE266157}" type="presParOf" srcId="{EF81DDF7-F742-4F88-BA63-30A8F2187672}" destId="{8817E570-D3BB-413F-A3AF-B1B405A22E65}" srcOrd="1" destOrd="0" presId="urn:microsoft.com/office/officeart/2005/8/layout/hProcess4"/>
    <dgm:cxn modelId="{D48A4785-A374-42D8-BDD1-D77932343429}" type="presParOf" srcId="{EF81DDF7-F742-4F88-BA63-30A8F2187672}" destId="{40FA09E3-26F3-4132-A324-40D8F89DCD51}" srcOrd="2" destOrd="0" presId="urn:microsoft.com/office/officeart/2005/8/layout/hProcess4"/>
    <dgm:cxn modelId="{CD33135C-E064-4BB2-A52F-6D4CF5B53D20}" type="presParOf" srcId="{EF81DDF7-F742-4F88-BA63-30A8F2187672}" destId="{185CD415-F31B-4972-9E0A-C1A00098CE73}" srcOrd="3" destOrd="0" presId="urn:microsoft.com/office/officeart/2005/8/layout/hProcess4"/>
    <dgm:cxn modelId="{35C2388A-5B35-4B95-AA74-6D53D4C7B603}" type="presParOf" srcId="{EF81DDF7-F742-4F88-BA63-30A8F2187672}" destId="{225FB407-D43B-44C9-8DD6-722CC123AF64}" srcOrd="4" destOrd="0" presId="urn:microsoft.com/office/officeart/2005/8/layout/hProcess4"/>
    <dgm:cxn modelId="{22D3468E-7D79-43A5-8987-5156F1F4D59D}" type="presParOf" srcId="{252E638F-8FDD-4B78-A8E3-67BC096DC355}" destId="{74B41F95-606A-4A78-B868-2BD4F03537DF}" srcOrd="1" destOrd="0" presId="urn:microsoft.com/office/officeart/2005/8/layout/hProcess4"/>
    <dgm:cxn modelId="{FFBEC0EB-B460-48CC-A34E-7522FDB1D267}" type="presParOf" srcId="{252E638F-8FDD-4B78-A8E3-67BC096DC355}" destId="{58DCD16F-E9C5-4BCE-811C-5F9063AD0D8B}" srcOrd="2" destOrd="0" presId="urn:microsoft.com/office/officeart/2005/8/layout/hProcess4"/>
    <dgm:cxn modelId="{08A06BB6-48E7-4865-A6BA-5AF9A975F8C6}" type="presParOf" srcId="{58DCD16F-E9C5-4BCE-811C-5F9063AD0D8B}" destId="{2A52A80D-351F-413F-8C10-C43749AB95A8}" srcOrd="0" destOrd="0" presId="urn:microsoft.com/office/officeart/2005/8/layout/hProcess4"/>
    <dgm:cxn modelId="{4E464530-B15E-48F9-8F4D-C7CB11AC4E89}" type="presParOf" srcId="{58DCD16F-E9C5-4BCE-811C-5F9063AD0D8B}" destId="{96BE45CA-75CC-4F25-9DFC-A5E81AFE669A}" srcOrd="1" destOrd="0" presId="urn:microsoft.com/office/officeart/2005/8/layout/hProcess4"/>
    <dgm:cxn modelId="{3E3E23AA-86B8-4784-9908-4BA7E47FC578}" type="presParOf" srcId="{58DCD16F-E9C5-4BCE-811C-5F9063AD0D8B}" destId="{F1F85825-7E7E-484E-BDBB-014DCD76EB05}" srcOrd="2" destOrd="0" presId="urn:microsoft.com/office/officeart/2005/8/layout/hProcess4"/>
    <dgm:cxn modelId="{74117B69-F720-4298-929C-712C3E9F7D96}" type="presParOf" srcId="{58DCD16F-E9C5-4BCE-811C-5F9063AD0D8B}" destId="{C6A5C0D0-9A91-4227-88D3-8BB9887D8424}" srcOrd="3" destOrd="0" presId="urn:microsoft.com/office/officeart/2005/8/layout/hProcess4"/>
    <dgm:cxn modelId="{AF13476C-1345-4E8D-A59A-B214EEA8A546}" type="presParOf" srcId="{58DCD16F-E9C5-4BCE-811C-5F9063AD0D8B}" destId="{806EDC72-8A57-46D1-8408-90B068C46829}" srcOrd="4" destOrd="0" presId="urn:microsoft.com/office/officeart/2005/8/layout/hProcess4"/>
    <dgm:cxn modelId="{79B7A81A-CAC3-4859-B642-9E0AB1234FB5}" type="presParOf" srcId="{252E638F-8FDD-4B78-A8E3-67BC096DC355}" destId="{9064426F-F778-4034-BA15-1B8F110F109E}" srcOrd="3" destOrd="0" presId="urn:microsoft.com/office/officeart/2005/8/layout/hProcess4"/>
    <dgm:cxn modelId="{F6C17DBC-4CF7-47FE-81FD-9D6E23AE02E7}" type="presParOf" srcId="{252E638F-8FDD-4B78-A8E3-67BC096DC355}" destId="{76781FA7-7ED0-440E-8A71-63AEBDAE6075}" srcOrd="4" destOrd="0" presId="urn:microsoft.com/office/officeart/2005/8/layout/hProcess4"/>
    <dgm:cxn modelId="{1106957B-3E79-48C0-BAAD-F11ADFB7983F}" type="presParOf" srcId="{76781FA7-7ED0-440E-8A71-63AEBDAE6075}" destId="{1939E289-95F8-41C9-9843-D32C74D3D69E}" srcOrd="0" destOrd="0" presId="urn:microsoft.com/office/officeart/2005/8/layout/hProcess4"/>
    <dgm:cxn modelId="{D71DAC46-A698-47F3-89B3-D74A42F2A988}" type="presParOf" srcId="{76781FA7-7ED0-440E-8A71-63AEBDAE6075}" destId="{E2DE42B8-C5B6-472E-9543-23A898307AD1}" srcOrd="1" destOrd="0" presId="urn:microsoft.com/office/officeart/2005/8/layout/hProcess4"/>
    <dgm:cxn modelId="{24FA53CE-856E-4D38-910D-FC51F4542929}" type="presParOf" srcId="{76781FA7-7ED0-440E-8A71-63AEBDAE6075}" destId="{9B049A94-A1C0-4B42-8766-276E70F34262}" srcOrd="2" destOrd="0" presId="urn:microsoft.com/office/officeart/2005/8/layout/hProcess4"/>
    <dgm:cxn modelId="{6C0F76FF-DE73-403F-B6D2-4FB42094C4E1}" type="presParOf" srcId="{76781FA7-7ED0-440E-8A71-63AEBDAE6075}" destId="{AAF0407F-4E1A-4DA0-800C-FAA8FD432D57}" srcOrd="3" destOrd="0" presId="urn:microsoft.com/office/officeart/2005/8/layout/hProcess4"/>
    <dgm:cxn modelId="{F496173D-2F3B-4F7F-A1C1-CDA53B350D6E}" type="presParOf" srcId="{76781FA7-7ED0-440E-8A71-63AEBDAE6075}" destId="{25042855-4E90-42A1-8DA3-C035053CC5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8BBA7-780D-4D7D-8F93-67E893EEA988}" type="datetimeFigureOut">
              <a:rPr lang="fr-CH" smtClean="0"/>
              <a:t>28.02.2016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27AD-DC20-4B9A-9ADA-8719CB840D9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40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27AD-DC20-4B9A-9ADA-8719CB840D9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817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3023F2-8399-4977-82E1-A09C8BBD72D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B9D-81BA-4D79-92FC-D010DEEA4F5D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EA98-8241-4C2B-9ADA-3748691A7C5B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6D70-81AF-4BE9-BFE4-0EFDE602EBDA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438-BC94-4A7B-9A7B-E2DC4D7FA27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489-A2AE-407B-8EE1-66CBA9EC6B50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B759-7D34-4A78-937A-4AFD02B18CAA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717B-29D8-4380-94C7-3A1681314AA0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2E3-779E-4200-A11C-2847B2871E46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6064-ADDE-4DFE-86ED-CBA5263CEB20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2723-B572-42B3-B0A4-F74F02B75E8C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2B6B-1A4B-4557-8841-8E64BDA69BB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2C85-382C-48A3-A216-DDC8FA359E3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B5-0823-4871-B5DB-A2560AD4D156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D1E7-62A4-452E-93AB-405D362511F4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455-CF7E-4288-A43B-4D4BC5E4EB21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9AD5-7CC3-45D2-81FB-7821436D1D21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DF8CA9-4EF2-4987-A196-30C4F6EA0DE9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cfaetu.unige.ch/etu-maltt/volt/schmikd0/Rendus/STIC/STIC-IV/Os%20de%20la%20main/MALTT_STIC-IV_P2_Kit-Constructif_Os-Mai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3gp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9.xml"/><Relationship Id="rId7" Type="http://schemas.openxmlformats.org/officeDocument/2006/relationships/diagramColors" Target="../diagrams/colors1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en/Digital_design_and_fabrication_in_education" TargetMode="External"/><Relationship Id="rId2" Type="http://schemas.openxmlformats.org/officeDocument/2006/relationships/hyperlink" Target="http://edutechwiki.unige.ch/en/3D_printers_in_edu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acm.org/10.1145/1054972.1055093" TargetMode="External"/><Relationship Id="rId4" Type="http://schemas.openxmlformats.org/officeDocument/2006/relationships/hyperlink" Target="http://edutechwiki.unige.ch/en/Constructionist_learning_obj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2790497"/>
            <a:ext cx="6815669" cy="596167"/>
          </a:xfrm>
        </p:spPr>
        <p:txBody>
          <a:bodyPr/>
          <a:lstStyle/>
          <a:p>
            <a:r>
              <a:rPr lang="fr-CH" sz="3200" b="1" dirty="0" smtClean="0"/>
              <a:t>Design et </a:t>
            </a:r>
            <a:r>
              <a:rPr lang="fr-CH" sz="2800" b="1" dirty="0" smtClean="0"/>
              <a:t>fabrication</a:t>
            </a:r>
            <a:r>
              <a:rPr lang="fr-CH" sz="3200" b="1" dirty="0" smtClean="0"/>
              <a:t> de kit constructif</a:t>
            </a:r>
            <a:endParaRPr lang="fr-CH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7" y="2367164"/>
            <a:ext cx="6815669" cy="409906"/>
          </a:xfrm>
        </p:spPr>
        <p:txBody>
          <a:bodyPr>
            <a:noAutofit/>
          </a:bodyPr>
          <a:lstStyle/>
          <a:p>
            <a:r>
              <a:rPr lang="fr-CH" sz="1400" dirty="0" smtClean="0"/>
              <a:t>Sciences et Technologies de</a:t>
            </a:r>
            <a:br>
              <a:rPr lang="fr-CH" sz="1400" dirty="0" smtClean="0"/>
            </a:br>
            <a:r>
              <a:rPr lang="fr-CH" sz="1400" dirty="0" smtClean="0"/>
              <a:t>l’Information et de la Communication</a:t>
            </a:r>
            <a:endParaRPr lang="fr-CH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576" cy="1485816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2844798" y="3809997"/>
            <a:ext cx="6815669" cy="409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Master of Science in Learning and Teaching Technologies</a:t>
            </a:r>
            <a:endParaRPr lang="fr-CH" sz="20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060261" y="5047877"/>
            <a:ext cx="6815669" cy="409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H" sz="1400" dirty="0" smtClean="0"/>
              <a:t>Theubet &amp; Schmidt - 2016</a:t>
            </a:r>
            <a:endParaRPr lang="fr-CH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04" y="5342721"/>
            <a:ext cx="1569396" cy="151527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"/>
          <a:stretch/>
        </p:blipFill>
        <p:spPr>
          <a:xfrm>
            <a:off x="2331916" y="875872"/>
            <a:ext cx="7526643" cy="5118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796" y="868498"/>
            <a:ext cx="7834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Merci pour votre attention</a:t>
            </a:r>
            <a:endParaRPr lang="fr-FR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97480" y="5599668"/>
            <a:ext cx="99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hlinkClick r:id="rId3"/>
              </a:rPr>
              <a:t>Rapport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34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2219" r="6515" b="17652"/>
          <a:stretch/>
        </p:blipFill>
        <p:spPr>
          <a:xfrm flipH="1">
            <a:off x="3973747" y="862919"/>
            <a:ext cx="4277033" cy="51322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1235" r="2155" b="11467"/>
          <a:stretch/>
        </p:blipFill>
        <p:spPr>
          <a:xfrm rot="5400000">
            <a:off x="3750496" y="1862713"/>
            <a:ext cx="4681704" cy="31587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4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0261 -0.0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456 -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Objectif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Général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Obtenir un puzzle éducatif de la main humaine aux proportions 150%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 smtClean="0"/>
              <a:t>Kit pédagogique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0671" y="3243263"/>
            <a:ext cx="4718304" cy="1212006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/>
              <a:t>Permettre aux professionnels de la santé de s’appréhender la spatialité des os de la main.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Hypothèse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3014132"/>
            <a:ext cx="9601196" cy="958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dirty="0"/>
              <a:t>L’utilisation d’un tel outil, intégré dans un </a:t>
            </a:r>
            <a:r>
              <a:rPr lang="fr-CH" dirty="0" smtClean="0"/>
              <a:t>scénario pédagogique </a:t>
            </a:r>
            <a:r>
              <a:rPr lang="fr-CH" dirty="0"/>
              <a:t>complet, permet à l’utilisateur d’asseoir </a:t>
            </a:r>
            <a:r>
              <a:rPr lang="fr-CH" dirty="0" smtClean="0"/>
              <a:t>ses </a:t>
            </a:r>
            <a:r>
              <a:rPr lang="fr-CH" dirty="0"/>
              <a:t>acquis en matière d’anatomie de la main</a:t>
            </a:r>
            <a:r>
              <a:rPr lang="fr-CH" dirty="0" smtClean="0"/>
              <a:t>.</a:t>
            </a:r>
          </a:p>
          <a:p>
            <a:pPr marL="0" indent="0" algn="ctr">
              <a:buNone/>
            </a:pPr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63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quence 01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8436.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4204" y="832001"/>
            <a:ext cx="6964874" cy="52252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1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354957085"/>
              </p:ext>
            </p:extLst>
          </p:nvPr>
        </p:nvGraphicFramePr>
        <p:xfrm>
          <a:off x="1596923" y="1209846"/>
          <a:ext cx="5681406" cy="436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Sequence 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621"/>
                </p14:media>
              </p:ext>
            </p:extLst>
          </p:nvPr>
        </p:nvPicPr>
        <p:blipFill rotWithShape="1">
          <a:blip r:embed="rId9">
            <a:lum bright="10000" contrast="6000"/>
          </a:blip>
          <a:srcRect l="35778" t="-2258" r="32469" b="2258"/>
          <a:stretch>
            <a:fillRect/>
          </a:stretch>
        </p:blipFill>
        <p:spPr>
          <a:xfrm>
            <a:off x="8030498" y="587771"/>
            <a:ext cx="3166088" cy="56087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5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Usability</a:t>
            </a:r>
            <a:r>
              <a:rPr lang="fr-CH" dirty="0" smtClean="0"/>
              <a:t> </a:t>
            </a:r>
            <a:r>
              <a:rPr lang="fr-CH" dirty="0" err="1" smtClean="0"/>
              <a:t>Testing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47" y="2829753"/>
            <a:ext cx="7551906" cy="27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Résultats</a:t>
            </a:r>
            <a:endParaRPr lang="fr-CH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7204078"/>
              </p:ext>
            </p:extLst>
          </p:nvPr>
        </p:nvGraphicFramePr>
        <p:xfrm>
          <a:off x="2141709" y="2990345"/>
          <a:ext cx="3198777" cy="255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Espace réservé du contenu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7352235"/>
              </p:ext>
            </p:extLst>
          </p:nvPr>
        </p:nvGraphicFramePr>
        <p:xfrm>
          <a:off x="5058381" y="2503962"/>
          <a:ext cx="6079788" cy="352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fr-CH" dirty="0" err="1"/>
              <a:t>Brento</a:t>
            </a:r>
            <a:r>
              <a:rPr lang="fr-CH" dirty="0"/>
              <a:t> H. and al. (2007).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multimedia</a:t>
            </a:r>
            <a:r>
              <a:rPr lang="fr-CH" dirty="0"/>
              <a:t> and Web3D to </a:t>
            </a:r>
            <a:r>
              <a:rPr lang="fr-CH" dirty="0" err="1"/>
              <a:t>enhance</a:t>
            </a:r>
            <a:r>
              <a:rPr lang="fr-CH" dirty="0"/>
              <a:t> </a:t>
            </a:r>
            <a:r>
              <a:rPr lang="fr-CH" dirty="0" err="1"/>
              <a:t>anatomy</a:t>
            </a:r>
            <a:r>
              <a:rPr lang="fr-CH" dirty="0"/>
              <a:t> </a:t>
            </a:r>
            <a:r>
              <a:rPr lang="fr-CH" dirty="0" err="1"/>
              <a:t>teaching</a:t>
            </a:r>
            <a:r>
              <a:rPr lang="fr-CH" dirty="0"/>
              <a:t>. Computers &amp; Education (vol 49).</a:t>
            </a:r>
          </a:p>
          <a:p>
            <a:pPr fontAlgn="base"/>
            <a:r>
              <a:rPr lang="fr-CH" dirty="0" err="1"/>
              <a:t>Mallon</a:t>
            </a:r>
            <a:r>
              <a:rPr lang="fr-CH" dirty="0"/>
              <a:t>, W. et al. (1992). </a:t>
            </a:r>
            <a:r>
              <a:rPr lang="fr-CH" dirty="0" err="1"/>
              <a:t>Radiographic</a:t>
            </a:r>
            <a:r>
              <a:rPr lang="fr-CH" dirty="0"/>
              <a:t> and </a:t>
            </a:r>
            <a:r>
              <a:rPr lang="fr-CH" dirty="0" err="1"/>
              <a:t>Geometric</a:t>
            </a:r>
            <a:r>
              <a:rPr lang="fr-CH" dirty="0"/>
              <a:t> </a:t>
            </a:r>
            <a:r>
              <a:rPr lang="fr-CH" dirty="0" err="1"/>
              <a:t>Anatomy</a:t>
            </a:r>
            <a:r>
              <a:rPr lang="fr-CH" dirty="0"/>
              <a:t> of the Scapula. </a:t>
            </a:r>
            <a:r>
              <a:rPr lang="fr-CH" dirty="0" err="1"/>
              <a:t>Clinical</a:t>
            </a:r>
            <a:r>
              <a:rPr lang="fr-CH" dirty="0"/>
              <a:t> </a:t>
            </a:r>
            <a:r>
              <a:rPr lang="fr-CH" dirty="0" err="1"/>
              <a:t>Orthopaedics</a:t>
            </a:r>
            <a:r>
              <a:rPr lang="fr-CH" dirty="0"/>
              <a:t>.</a:t>
            </a:r>
          </a:p>
          <a:p>
            <a:pPr fontAlgn="base"/>
            <a:r>
              <a:rPr lang="fr-CH" dirty="0"/>
              <a:t>Marion N. (2010). Modélisation de scénarios pédagogiques pour les environnements de réalité virtuelle d’apprentissage humain. (thèse de doctorat en informatique)</a:t>
            </a:r>
          </a:p>
          <a:p>
            <a:pPr fontAlgn="base"/>
            <a:r>
              <a:rPr lang="fr-CH" dirty="0" err="1"/>
              <a:t>McLachlan</a:t>
            </a:r>
            <a:r>
              <a:rPr lang="fr-CH" dirty="0"/>
              <a:t> J.C. (2004). New </a:t>
            </a:r>
            <a:r>
              <a:rPr lang="fr-CH" dirty="0" err="1"/>
              <a:t>path</a:t>
            </a:r>
            <a:r>
              <a:rPr lang="fr-CH" dirty="0"/>
              <a:t> for </a:t>
            </a:r>
            <a:r>
              <a:rPr lang="fr-CH" dirty="0" err="1"/>
              <a:t>teaching</a:t>
            </a:r>
            <a:r>
              <a:rPr lang="fr-CH" dirty="0"/>
              <a:t> </a:t>
            </a:r>
            <a:r>
              <a:rPr lang="fr-CH" dirty="0" err="1"/>
              <a:t>anatomy</a:t>
            </a:r>
            <a:r>
              <a:rPr lang="fr-CH" dirty="0"/>
              <a:t>: Living </a:t>
            </a:r>
            <a:r>
              <a:rPr lang="fr-CH" dirty="0" err="1"/>
              <a:t>anatomy</a:t>
            </a:r>
            <a:r>
              <a:rPr lang="fr-CH" dirty="0"/>
              <a:t> and </a:t>
            </a:r>
            <a:r>
              <a:rPr lang="fr-CH" dirty="0" err="1"/>
              <a:t>medical</a:t>
            </a:r>
            <a:r>
              <a:rPr lang="fr-CH" dirty="0"/>
              <a:t> </a:t>
            </a:r>
            <a:r>
              <a:rPr lang="fr-CH" dirty="0" err="1"/>
              <a:t>imaging</a:t>
            </a:r>
            <a:r>
              <a:rPr lang="fr-CH" dirty="0"/>
              <a:t> vs. dissection. The </a:t>
            </a:r>
            <a:r>
              <a:rPr lang="fr-CH" dirty="0" err="1"/>
              <a:t>Anatomical</a:t>
            </a:r>
            <a:r>
              <a:rPr lang="fr-CH" dirty="0"/>
              <a:t> Record Part B: The New </a:t>
            </a:r>
            <a:r>
              <a:rPr lang="fr-CH" dirty="0" err="1"/>
              <a:t>Anatomist</a:t>
            </a:r>
            <a:r>
              <a:rPr lang="fr-CH" dirty="0"/>
              <a:t> (vol. 281B).</a:t>
            </a:r>
          </a:p>
          <a:p>
            <a:pPr fontAlgn="base"/>
            <a:r>
              <a:rPr lang="fr-CH" dirty="0" err="1"/>
              <a:t>McLachlan</a:t>
            </a:r>
            <a:r>
              <a:rPr lang="fr-CH" dirty="0"/>
              <a:t> J.C. (2004). Teaching </a:t>
            </a:r>
            <a:r>
              <a:rPr lang="fr-CH" dirty="0" err="1"/>
              <a:t>anatomy</a:t>
            </a:r>
            <a:r>
              <a:rPr lang="fr-CH" dirty="0"/>
              <a:t> </a:t>
            </a:r>
            <a:r>
              <a:rPr lang="fr-CH" dirty="0" err="1"/>
              <a:t>without</a:t>
            </a:r>
            <a:r>
              <a:rPr lang="fr-CH" dirty="0"/>
              <a:t> </a:t>
            </a:r>
            <a:r>
              <a:rPr lang="fr-CH" dirty="0" err="1"/>
              <a:t>cadavers</a:t>
            </a:r>
            <a:r>
              <a:rPr lang="fr-CH" dirty="0"/>
              <a:t>. </a:t>
            </a:r>
            <a:r>
              <a:rPr lang="fr-CH" dirty="0" err="1"/>
              <a:t>Medical</a:t>
            </a:r>
            <a:r>
              <a:rPr lang="fr-CH" dirty="0"/>
              <a:t> Education (vol 38).</a:t>
            </a:r>
          </a:p>
          <a:p>
            <a:pPr fontAlgn="base"/>
            <a:r>
              <a:rPr lang="fr-CH" dirty="0"/>
              <a:t>Schneider, D. (2010). 3D </a:t>
            </a:r>
            <a:r>
              <a:rPr lang="fr-CH" dirty="0" err="1"/>
              <a:t>Priniters</a:t>
            </a:r>
            <a:r>
              <a:rPr lang="fr-CH" dirty="0"/>
              <a:t> in </a:t>
            </a:r>
            <a:r>
              <a:rPr lang="fr-CH" dirty="0" err="1"/>
              <a:t>education</a:t>
            </a:r>
            <a:r>
              <a:rPr lang="fr-CH" dirty="0"/>
              <a:t>. </a:t>
            </a:r>
            <a:r>
              <a:rPr lang="fr-CH" dirty="0" err="1"/>
              <a:t>Edutechwiki</a:t>
            </a:r>
            <a:r>
              <a:rPr lang="fr-CH" dirty="0"/>
              <a:t>. Accès :  </a:t>
            </a:r>
            <a:r>
              <a:rPr lang="fr-CH" u="sng" dirty="0">
                <a:hlinkClick r:id="rId2"/>
              </a:rPr>
              <a:t>http://edutechwiki.unige.ch/en/3D_printers_in_education</a:t>
            </a:r>
            <a:r>
              <a:rPr lang="fr-CH" dirty="0"/>
              <a:t> (consulté novembre 2015)</a:t>
            </a:r>
          </a:p>
          <a:p>
            <a:pPr fontAlgn="base"/>
            <a:r>
              <a:rPr lang="fr-CH" dirty="0"/>
              <a:t>Schneider, D. (2011). Digital design and fabrication in </a:t>
            </a:r>
            <a:r>
              <a:rPr lang="fr-CH" dirty="0" err="1"/>
              <a:t>education</a:t>
            </a:r>
            <a:r>
              <a:rPr lang="fr-CH" dirty="0"/>
              <a:t>. </a:t>
            </a:r>
            <a:r>
              <a:rPr lang="fr-CH" dirty="0" err="1"/>
              <a:t>Edutechwiki</a:t>
            </a:r>
            <a:r>
              <a:rPr lang="fr-CH" dirty="0"/>
              <a:t>. Accès: </a:t>
            </a:r>
            <a:r>
              <a:rPr lang="fr-CH" u="sng" dirty="0">
                <a:hlinkClick r:id="rId3"/>
              </a:rPr>
              <a:t>http://edutechwiki.unige.ch/en/Digital_design_and_fabrication_in_education</a:t>
            </a:r>
            <a:r>
              <a:rPr lang="fr-CH" dirty="0"/>
              <a:t> (consulté novembre 2015)</a:t>
            </a:r>
          </a:p>
          <a:p>
            <a:pPr fontAlgn="base"/>
            <a:r>
              <a:rPr lang="fr-CH" dirty="0"/>
              <a:t>Schneider, D. (N/A). </a:t>
            </a:r>
            <a:r>
              <a:rPr lang="fr-CH" dirty="0" err="1"/>
              <a:t>Constructionist</a:t>
            </a:r>
            <a:r>
              <a:rPr lang="fr-CH" dirty="0"/>
              <a:t> </a:t>
            </a:r>
            <a:r>
              <a:rPr lang="fr-CH" dirty="0" err="1"/>
              <a:t>learning</a:t>
            </a:r>
            <a:r>
              <a:rPr lang="fr-CH" dirty="0"/>
              <a:t> </a:t>
            </a:r>
            <a:r>
              <a:rPr lang="fr-CH" dirty="0" err="1"/>
              <a:t>object</a:t>
            </a:r>
            <a:r>
              <a:rPr lang="fr-CH" dirty="0"/>
              <a:t>. </a:t>
            </a:r>
            <a:r>
              <a:rPr lang="fr-CH" dirty="0" err="1"/>
              <a:t>Edutechwiki</a:t>
            </a:r>
            <a:r>
              <a:rPr lang="fr-CH" dirty="0"/>
              <a:t>. Accès: </a:t>
            </a:r>
            <a:r>
              <a:rPr lang="fr-CH" u="sng" dirty="0">
                <a:hlinkClick r:id="rId4"/>
              </a:rPr>
              <a:t>http://edutechwiki.unige.ch/en/Constructionist_learning_object</a:t>
            </a:r>
            <a:r>
              <a:rPr lang="fr-CH" dirty="0"/>
              <a:t> (consulté novembre 2015)</a:t>
            </a:r>
          </a:p>
          <a:p>
            <a:r>
              <a:rPr lang="fr-CH" dirty="0" err="1"/>
              <a:t>Zuckerman</a:t>
            </a:r>
            <a:r>
              <a:rPr lang="fr-CH" dirty="0"/>
              <a:t> O., </a:t>
            </a:r>
            <a:r>
              <a:rPr lang="fr-CH" dirty="0" err="1"/>
              <a:t>Arida</a:t>
            </a:r>
            <a:r>
              <a:rPr lang="fr-CH" dirty="0"/>
              <a:t> S., and </a:t>
            </a:r>
            <a:r>
              <a:rPr lang="fr-CH" dirty="0" err="1"/>
              <a:t>Resnick</a:t>
            </a:r>
            <a:r>
              <a:rPr lang="fr-CH" dirty="0"/>
              <a:t> M.. 2005. </a:t>
            </a:r>
            <a:r>
              <a:rPr lang="fr-CH" dirty="0" err="1"/>
              <a:t>Extending</a:t>
            </a:r>
            <a:r>
              <a:rPr lang="fr-CH" dirty="0"/>
              <a:t> tangible interfaces for </a:t>
            </a:r>
            <a:r>
              <a:rPr lang="fr-CH" dirty="0" err="1"/>
              <a:t>education</a:t>
            </a:r>
            <a:r>
              <a:rPr lang="fr-CH" dirty="0"/>
              <a:t>: digital </a:t>
            </a:r>
            <a:r>
              <a:rPr lang="fr-CH" dirty="0" err="1"/>
              <a:t>montessori-inspired</a:t>
            </a:r>
            <a:r>
              <a:rPr lang="fr-CH" dirty="0"/>
              <a:t> </a:t>
            </a:r>
            <a:r>
              <a:rPr lang="fr-CH" dirty="0" err="1"/>
              <a:t>manipulatives</a:t>
            </a:r>
            <a:r>
              <a:rPr lang="fr-CH" dirty="0"/>
              <a:t>. In </a:t>
            </a:r>
            <a:r>
              <a:rPr lang="fr-CH" dirty="0" err="1"/>
              <a:t>Proceedings</a:t>
            </a:r>
            <a:r>
              <a:rPr lang="fr-CH" dirty="0"/>
              <a:t> of the SIGCHI </a:t>
            </a:r>
            <a:r>
              <a:rPr lang="fr-CH" dirty="0" err="1"/>
              <a:t>Conference</a:t>
            </a:r>
            <a:r>
              <a:rPr lang="fr-CH" dirty="0"/>
              <a:t> on </a:t>
            </a:r>
            <a:r>
              <a:rPr lang="fr-CH" dirty="0" err="1"/>
              <a:t>Human</a:t>
            </a:r>
            <a:r>
              <a:rPr lang="fr-CH" dirty="0"/>
              <a:t> </a:t>
            </a:r>
            <a:r>
              <a:rPr lang="fr-CH" dirty="0" err="1"/>
              <a:t>Factors</a:t>
            </a:r>
            <a:r>
              <a:rPr lang="fr-CH" dirty="0"/>
              <a:t> in </a:t>
            </a:r>
            <a:r>
              <a:rPr lang="fr-CH" dirty="0" err="1"/>
              <a:t>Computing</a:t>
            </a:r>
            <a:r>
              <a:rPr lang="fr-CH" dirty="0"/>
              <a:t> </a:t>
            </a:r>
            <a:r>
              <a:rPr lang="fr-CH" dirty="0" err="1"/>
              <a:t>Systems</a:t>
            </a:r>
            <a:r>
              <a:rPr lang="fr-CH" dirty="0"/>
              <a:t> (CHI '05). ACM, New York, NY, USA, 859-868. DOI=10.1145/1054972.1055093</a:t>
            </a:r>
            <a:r>
              <a:rPr lang="fr-CH" dirty="0">
                <a:hlinkClick r:id="rId5"/>
              </a:rPr>
              <a:t> </a:t>
            </a:r>
            <a:r>
              <a:rPr lang="fr-CH" u="sng" dirty="0">
                <a:hlinkClick r:id="rId5"/>
              </a:rPr>
              <a:t>http://doi.acm.org/10.1145/1054972.1055093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258</Words>
  <Application>Microsoft Office PowerPoint</Application>
  <PresentationFormat>Grand écran</PresentationFormat>
  <Paragraphs>43</Paragraphs>
  <Slides>10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Organique</vt:lpstr>
      <vt:lpstr>Design et fabrication de kit constructif</vt:lpstr>
      <vt:lpstr>Présentation PowerPoint</vt:lpstr>
      <vt:lpstr>Objectif</vt:lpstr>
      <vt:lpstr>Hypothèse</vt:lpstr>
      <vt:lpstr>Présentation PowerPoint</vt:lpstr>
      <vt:lpstr>Présentation PowerPoint</vt:lpstr>
      <vt:lpstr>Usability Testing</vt:lpstr>
      <vt:lpstr>Résultats</vt:lpstr>
      <vt:lpstr>References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pédagogique</dc:title>
  <dc:creator>Kim Schmidt</dc:creator>
  <cp:lastModifiedBy>Kim Schmidt</cp:lastModifiedBy>
  <cp:revision>12</cp:revision>
  <dcterms:created xsi:type="dcterms:W3CDTF">2016-02-28T13:22:34Z</dcterms:created>
  <dcterms:modified xsi:type="dcterms:W3CDTF">2016-02-28T15:15:58Z</dcterms:modified>
</cp:coreProperties>
</file>